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
  </p:notesMasterIdLst>
  <p:handoutMasterIdLst>
    <p:handoutMasterId r:id="rId30"/>
  </p:handoutMasterIdLst>
  <p:sldIdLst>
    <p:sldId id="264" r:id="rId5"/>
    <p:sldId id="285" r:id="rId6"/>
    <p:sldId id="312" r:id="rId7"/>
    <p:sldId id="283" r:id="rId8"/>
    <p:sldId id="276" r:id="rId9"/>
    <p:sldId id="302" r:id="rId10"/>
    <p:sldId id="317" r:id="rId11"/>
    <p:sldId id="303" r:id="rId12"/>
    <p:sldId id="306" r:id="rId13"/>
    <p:sldId id="307" r:id="rId14"/>
    <p:sldId id="304" r:id="rId15"/>
    <p:sldId id="305" r:id="rId16"/>
    <p:sldId id="292" r:id="rId17"/>
    <p:sldId id="311" r:id="rId18"/>
    <p:sldId id="295" r:id="rId19"/>
    <p:sldId id="309" r:id="rId20"/>
    <p:sldId id="310" r:id="rId21"/>
    <p:sldId id="282" r:id="rId22"/>
    <p:sldId id="299" r:id="rId23"/>
    <p:sldId id="300" r:id="rId24"/>
    <p:sldId id="313" r:id="rId25"/>
    <p:sldId id="266" r:id="rId26"/>
    <p:sldId id="315" r:id="rId27"/>
    <p:sldId id="284" r:id="rId2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90" autoAdjust="0"/>
    <p:restoredTop sz="81874" autoAdjust="0"/>
  </p:normalViewPr>
  <p:slideViewPr>
    <p:cSldViewPr showGuides="1">
      <p:cViewPr varScale="1">
        <p:scale>
          <a:sx n="89" d="100"/>
          <a:sy n="89" d="100"/>
        </p:scale>
        <p:origin x="1208" y="168"/>
      </p:cViewPr>
      <p:guideLst>
        <p:guide pos="3839"/>
        <p:guide orient="horz" pos="2160"/>
      </p:guideLst>
    </p:cSldViewPr>
  </p:slideViewPr>
  <p:outlineViewPr>
    <p:cViewPr>
      <p:scale>
        <a:sx n="33" d="100"/>
        <a:sy n="33" d="100"/>
      </p:scale>
      <p:origin x="0" y="-17560"/>
    </p:cViewPr>
  </p:outlineViewPr>
  <p:notesTextViewPr>
    <p:cViewPr>
      <p:scale>
        <a:sx n="1" d="1"/>
        <a:sy n="1" d="1"/>
      </p:scale>
      <p:origin x="0" y="0"/>
    </p:cViewPr>
  </p:notesTextViewPr>
  <p:notesViewPr>
    <p:cSldViewPr>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handoutMaster" Target="handoutMasters/handout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diagrams/_rels/data4.xml.rels><?xml version="1.0" encoding="UTF-8" standalone="yes"?>
<Relationships xmlns="http://schemas.openxmlformats.org/package/2006/relationships"><Relationship Id="rId1" Type="http://schemas.openxmlformats.org/officeDocument/2006/relationships/image" Target="../media/image35.png"/></Relationships>
</file>

<file path=ppt/diagrams/_rels/data5.xml.rels><?xml version="1.0" encoding="UTF-8" standalone="yes"?>
<Relationships xmlns="http://schemas.openxmlformats.org/package/2006/relationships"><Relationship Id="rId1" Type="http://schemas.openxmlformats.org/officeDocument/2006/relationships/image" Target="../media/image45.jpeg"/><Relationship Id="rId2" Type="http://schemas.openxmlformats.org/officeDocument/2006/relationships/image" Target="../media/image46.jpg"/></Relationships>
</file>

<file path=ppt/diagrams/_rels/drawing4.xml.rels><?xml version="1.0" encoding="UTF-8" standalone="yes"?>
<Relationships xmlns="http://schemas.openxmlformats.org/package/2006/relationships"><Relationship Id="rId1" Type="http://schemas.openxmlformats.org/officeDocument/2006/relationships/image" Target="../media/image45.jpeg"/><Relationship Id="rId2" Type="http://schemas.openxmlformats.org/officeDocument/2006/relationships/image" Target="../media/image4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7A9A80-6B8B-6E49-B937-59CF509AA599}" type="doc">
      <dgm:prSet loTypeId="urn:microsoft.com/office/officeart/2005/8/layout/vList2" loCatId="" qsTypeId="urn:microsoft.com/office/officeart/2005/8/quickstyle/simple4" qsCatId="simple" csTypeId="urn:microsoft.com/office/officeart/2005/8/colors/accent1_2" csCatId="accent1" phldr="1"/>
      <dgm:spPr/>
      <dgm:t>
        <a:bodyPr/>
        <a:lstStyle/>
        <a:p>
          <a:endParaRPr lang="en-US"/>
        </a:p>
      </dgm:t>
    </dgm:pt>
    <dgm:pt modelId="{FEC4A076-2620-0941-863B-02E569266C80}">
      <dgm:prSet phldrT="[Text]"/>
      <dgm:spPr/>
      <dgm:t>
        <a:bodyPr/>
        <a:lstStyle/>
        <a:p>
          <a:r>
            <a:rPr lang="en-US" dirty="0" smtClean="0"/>
            <a:t>A) What predicts our grades?</a:t>
          </a:r>
          <a:endParaRPr lang="en-US" dirty="0"/>
        </a:p>
      </dgm:t>
    </dgm:pt>
    <dgm:pt modelId="{23E4A1FE-13E3-5B48-A5AF-425F317F5CB8}" type="parTrans" cxnId="{FB059078-D13F-3A4C-A6D4-E7E50055EF39}">
      <dgm:prSet/>
      <dgm:spPr/>
      <dgm:t>
        <a:bodyPr/>
        <a:lstStyle/>
        <a:p>
          <a:endParaRPr lang="en-US"/>
        </a:p>
      </dgm:t>
    </dgm:pt>
    <dgm:pt modelId="{286AA632-DC81-1E44-946D-6BBAE806F4F6}" type="sibTrans" cxnId="{FB059078-D13F-3A4C-A6D4-E7E50055EF39}">
      <dgm:prSet/>
      <dgm:spPr/>
      <dgm:t>
        <a:bodyPr/>
        <a:lstStyle/>
        <a:p>
          <a:endParaRPr lang="en-US"/>
        </a:p>
      </dgm:t>
    </dgm:pt>
    <dgm:pt modelId="{6C7103A4-5063-E241-B18B-4AE72E5CF6A4}">
      <dgm:prSet phldrT="[Text]"/>
      <dgm:spPr/>
      <dgm:t>
        <a:bodyPr/>
        <a:lstStyle/>
        <a:p>
          <a:r>
            <a:rPr lang="en-US" dirty="0" smtClean="0"/>
            <a:t>Best model selection</a:t>
          </a:r>
          <a:endParaRPr lang="en-US" dirty="0"/>
        </a:p>
      </dgm:t>
    </dgm:pt>
    <dgm:pt modelId="{0907BF31-C19C-7747-911A-7E4A50FBEB5C}" type="parTrans" cxnId="{DD133AB6-AA2E-ED41-ACD3-51DDB353D3FB}">
      <dgm:prSet/>
      <dgm:spPr/>
      <dgm:t>
        <a:bodyPr/>
        <a:lstStyle/>
        <a:p>
          <a:endParaRPr lang="en-US"/>
        </a:p>
      </dgm:t>
    </dgm:pt>
    <dgm:pt modelId="{3970F2CF-0193-A14A-B3C1-F325529A78DE}" type="sibTrans" cxnId="{DD133AB6-AA2E-ED41-ACD3-51DDB353D3FB}">
      <dgm:prSet/>
      <dgm:spPr/>
      <dgm:t>
        <a:bodyPr/>
        <a:lstStyle/>
        <a:p>
          <a:endParaRPr lang="en-US"/>
        </a:p>
      </dgm:t>
    </dgm:pt>
    <dgm:pt modelId="{FE3E8440-2DB6-2B46-8AE5-A27840489F41}">
      <dgm:prSet phldrT="[Text]"/>
      <dgm:spPr/>
      <dgm:t>
        <a:bodyPr/>
        <a:lstStyle/>
        <a:p>
          <a:r>
            <a:rPr lang="en-US" dirty="0" smtClean="0"/>
            <a:t>B) Is Alcohol a good predictor?</a:t>
          </a:r>
          <a:endParaRPr lang="en-US" dirty="0"/>
        </a:p>
      </dgm:t>
    </dgm:pt>
    <dgm:pt modelId="{DC7CBD33-14C9-A543-81AA-34EA56DC91C5}" type="parTrans" cxnId="{27AA9453-260C-C146-A66A-11EAAE4B1D9D}">
      <dgm:prSet/>
      <dgm:spPr/>
      <dgm:t>
        <a:bodyPr/>
        <a:lstStyle/>
        <a:p>
          <a:endParaRPr lang="en-US"/>
        </a:p>
      </dgm:t>
    </dgm:pt>
    <dgm:pt modelId="{41A94DF0-6A95-FE4F-9821-31C4A9AD9BE8}" type="sibTrans" cxnId="{27AA9453-260C-C146-A66A-11EAAE4B1D9D}">
      <dgm:prSet/>
      <dgm:spPr/>
      <dgm:t>
        <a:bodyPr/>
        <a:lstStyle/>
        <a:p>
          <a:endParaRPr lang="en-US"/>
        </a:p>
      </dgm:t>
    </dgm:pt>
    <dgm:pt modelId="{C08C3A35-6B34-5149-BD99-9E604BC7DE7E}">
      <dgm:prSet phldrT="[Text]"/>
      <dgm:spPr/>
      <dgm:t>
        <a:bodyPr/>
        <a:lstStyle/>
        <a:p>
          <a:r>
            <a:rPr lang="en-US" dirty="0" smtClean="0"/>
            <a:t>Simple and multi-linear regression</a:t>
          </a:r>
          <a:endParaRPr lang="en-US" dirty="0"/>
        </a:p>
      </dgm:t>
    </dgm:pt>
    <dgm:pt modelId="{1E956AE0-6F28-944A-8AE8-7FA975C4D0F3}" type="parTrans" cxnId="{B5294929-92BA-8E4F-8F64-B5462F2A66A7}">
      <dgm:prSet/>
      <dgm:spPr/>
      <dgm:t>
        <a:bodyPr/>
        <a:lstStyle/>
        <a:p>
          <a:endParaRPr lang="en-US"/>
        </a:p>
      </dgm:t>
    </dgm:pt>
    <dgm:pt modelId="{50B2C7FC-7451-B948-A500-CE0F9D4B3DD6}" type="sibTrans" cxnId="{B5294929-92BA-8E4F-8F64-B5462F2A66A7}">
      <dgm:prSet/>
      <dgm:spPr/>
      <dgm:t>
        <a:bodyPr/>
        <a:lstStyle/>
        <a:p>
          <a:endParaRPr lang="en-US"/>
        </a:p>
      </dgm:t>
    </dgm:pt>
    <dgm:pt modelId="{7BAA83A7-59D8-E34E-B904-E752DA6A4975}">
      <dgm:prSet phldrT="[Text]"/>
      <dgm:spPr/>
      <dgm:t>
        <a:bodyPr/>
        <a:lstStyle/>
        <a:p>
          <a:endParaRPr lang="en-US" dirty="0"/>
        </a:p>
      </dgm:t>
    </dgm:pt>
    <dgm:pt modelId="{849B8CAB-2E7D-9546-8111-67FD7531FF87}" type="parTrans" cxnId="{52A92500-6701-914F-ACDC-81AC3CB46DE7}">
      <dgm:prSet/>
      <dgm:spPr/>
      <dgm:t>
        <a:bodyPr/>
        <a:lstStyle/>
        <a:p>
          <a:endParaRPr lang="en-US"/>
        </a:p>
      </dgm:t>
    </dgm:pt>
    <dgm:pt modelId="{B7832291-315D-1A45-B307-5E8385235EC8}" type="sibTrans" cxnId="{52A92500-6701-914F-ACDC-81AC3CB46DE7}">
      <dgm:prSet/>
      <dgm:spPr/>
      <dgm:t>
        <a:bodyPr/>
        <a:lstStyle/>
        <a:p>
          <a:endParaRPr lang="en-US"/>
        </a:p>
      </dgm:t>
    </dgm:pt>
    <dgm:pt modelId="{3B3DFF59-5B69-CD4D-AFC5-D6D6715B8DD8}" type="pres">
      <dgm:prSet presAssocID="{C77A9A80-6B8B-6E49-B937-59CF509AA599}" presName="linear" presStyleCnt="0">
        <dgm:presLayoutVars>
          <dgm:animLvl val="lvl"/>
          <dgm:resizeHandles val="exact"/>
        </dgm:presLayoutVars>
      </dgm:prSet>
      <dgm:spPr/>
      <dgm:t>
        <a:bodyPr/>
        <a:lstStyle/>
        <a:p>
          <a:endParaRPr lang="en-US"/>
        </a:p>
      </dgm:t>
    </dgm:pt>
    <dgm:pt modelId="{A3B3E097-EB9B-7845-9B39-A011F3F4473A}" type="pres">
      <dgm:prSet presAssocID="{FEC4A076-2620-0941-863B-02E569266C80}" presName="parentText" presStyleLbl="node1" presStyleIdx="0" presStyleCnt="2">
        <dgm:presLayoutVars>
          <dgm:chMax val="0"/>
          <dgm:bulletEnabled val="1"/>
        </dgm:presLayoutVars>
      </dgm:prSet>
      <dgm:spPr/>
      <dgm:t>
        <a:bodyPr/>
        <a:lstStyle/>
        <a:p>
          <a:endParaRPr lang="en-US"/>
        </a:p>
      </dgm:t>
    </dgm:pt>
    <dgm:pt modelId="{2E4059AD-8337-9649-AD88-805DF7E03FCE}" type="pres">
      <dgm:prSet presAssocID="{FEC4A076-2620-0941-863B-02E569266C80}" presName="childText" presStyleLbl="revTx" presStyleIdx="0" presStyleCnt="2">
        <dgm:presLayoutVars>
          <dgm:bulletEnabled val="1"/>
        </dgm:presLayoutVars>
      </dgm:prSet>
      <dgm:spPr/>
      <dgm:t>
        <a:bodyPr/>
        <a:lstStyle/>
        <a:p>
          <a:endParaRPr lang="en-US"/>
        </a:p>
      </dgm:t>
    </dgm:pt>
    <dgm:pt modelId="{43D36177-29DB-E743-8368-A39F7FE336FA}" type="pres">
      <dgm:prSet presAssocID="{FE3E8440-2DB6-2B46-8AE5-A27840489F41}" presName="parentText" presStyleLbl="node1" presStyleIdx="1" presStyleCnt="2">
        <dgm:presLayoutVars>
          <dgm:chMax val="0"/>
          <dgm:bulletEnabled val="1"/>
        </dgm:presLayoutVars>
      </dgm:prSet>
      <dgm:spPr/>
      <dgm:t>
        <a:bodyPr/>
        <a:lstStyle/>
        <a:p>
          <a:endParaRPr lang="en-US"/>
        </a:p>
      </dgm:t>
    </dgm:pt>
    <dgm:pt modelId="{7F513E14-7217-A449-82CE-CF590BB0A0C8}" type="pres">
      <dgm:prSet presAssocID="{FE3E8440-2DB6-2B46-8AE5-A27840489F41}" presName="childText" presStyleLbl="revTx" presStyleIdx="1" presStyleCnt="2">
        <dgm:presLayoutVars>
          <dgm:bulletEnabled val="1"/>
        </dgm:presLayoutVars>
      </dgm:prSet>
      <dgm:spPr/>
      <dgm:t>
        <a:bodyPr/>
        <a:lstStyle/>
        <a:p>
          <a:endParaRPr lang="en-US"/>
        </a:p>
      </dgm:t>
    </dgm:pt>
  </dgm:ptLst>
  <dgm:cxnLst>
    <dgm:cxn modelId="{B5294929-92BA-8E4F-8F64-B5462F2A66A7}" srcId="{FE3E8440-2DB6-2B46-8AE5-A27840489F41}" destId="{C08C3A35-6B34-5149-BD99-9E604BC7DE7E}" srcOrd="0" destOrd="0" parTransId="{1E956AE0-6F28-944A-8AE8-7FA975C4D0F3}" sibTransId="{50B2C7FC-7451-B948-A500-CE0F9D4B3DD6}"/>
    <dgm:cxn modelId="{DD133AB6-AA2E-ED41-ACD3-51DDB353D3FB}" srcId="{FEC4A076-2620-0941-863B-02E569266C80}" destId="{6C7103A4-5063-E241-B18B-4AE72E5CF6A4}" srcOrd="0" destOrd="0" parTransId="{0907BF31-C19C-7747-911A-7E4A50FBEB5C}" sibTransId="{3970F2CF-0193-A14A-B3C1-F325529A78DE}"/>
    <dgm:cxn modelId="{B98BDFF0-69BA-6B49-BF3B-47C5FA87CCA6}" type="presOf" srcId="{6C7103A4-5063-E241-B18B-4AE72E5CF6A4}" destId="{2E4059AD-8337-9649-AD88-805DF7E03FCE}" srcOrd="0" destOrd="0" presId="urn:microsoft.com/office/officeart/2005/8/layout/vList2"/>
    <dgm:cxn modelId="{BBACAFD2-F34F-254F-A8CD-3E937FA687B9}" type="presOf" srcId="{FEC4A076-2620-0941-863B-02E569266C80}" destId="{A3B3E097-EB9B-7845-9B39-A011F3F4473A}" srcOrd="0" destOrd="0" presId="urn:microsoft.com/office/officeart/2005/8/layout/vList2"/>
    <dgm:cxn modelId="{06C2BA3F-8B44-2A47-A188-883C57A11C9D}" type="presOf" srcId="{C77A9A80-6B8B-6E49-B937-59CF509AA599}" destId="{3B3DFF59-5B69-CD4D-AFC5-D6D6715B8DD8}" srcOrd="0" destOrd="0" presId="urn:microsoft.com/office/officeart/2005/8/layout/vList2"/>
    <dgm:cxn modelId="{D9A45EE2-8729-254C-89E5-BB260CEAC26B}" type="presOf" srcId="{7BAA83A7-59D8-E34E-B904-E752DA6A4975}" destId="{2E4059AD-8337-9649-AD88-805DF7E03FCE}" srcOrd="0" destOrd="1" presId="urn:microsoft.com/office/officeart/2005/8/layout/vList2"/>
    <dgm:cxn modelId="{FB059078-D13F-3A4C-A6D4-E7E50055EF39}" srcId="{C77A9A80-6B8B-6E49-B937-59CF509AA599}" destId="{FEC4A076-2620-0941-863B-02E569266C80}" srcOrd="0" destOrd="0" parTransId="{23E4A1FE-13E3-5B48-A5AF-425F317F5CB8}" sibTransId="{286AA632-DC81-1E44-946D-6BBAE806F4F6}"/>
    <dgm:cxn modelId="{27AA9453-260C-C146-A66A-11EAAE4B1D9D}" srcId="{C77A9A80-6B8B-6E49-B937-59CF509AA599}" destId="{FE3E8440-2DB6-2B46-8AE5-A27840489F41}" srcOrd="1" destOrd="0" parTransId="{DC7CBD33-14C9-A543-81AA-34EA56DC91C5}" sibTransId="{41A94DF0-6A95-FE4F-9821-31C4A9AD9BE8}"/>
    <dgm:cxn modelId="{52A92500-6701-914F-ACDC-81AC3CB46DE7}" srcId="{FEC4A076-2620-0941-863B-02E569266C80}" destId="{7BAA83A7-59D8-E34E-B904-E752DA6A4975}" srcOrd="1" destOrd="0" parTransId="{849B8CAB-2E7D-9546-8111-67FD7531FF87}" sibTransId="{B7832291-315D-1A45-B307-5E8385235EC8}"/>
    <dgm:cxn modelId="{56C651A9-226A-9143-9EAF-47B0BA32068C}" type="presOf" srcId="{FE3E8440-2DB6-2B46-8AE5-A27840489F41}" destId="{43D36177-29DB-E743-8368-A39F7FE336FA}" srcOrd="0" destOrd="0" presId="urn:microsoft.com/office/officeart/2005/8/layout/vList2"/>
    <dgm:cxn modelId="{D4A1FCF4-A7E2-DA44-8C38-639027A6E5D9}" type="presOf" srcId="{C08C3A35-6B34-5149-BD99-9E604BC7DE7E}" destId="{7F513E14-7217-A449-82CE-CF590BB0A0C8}" srcOrd="0" destOrd="0" presId="urn:microsoft.com/office/officeart/2005/8/layout/vList2"/>
    <dgm:cxn modelId="{0B5A6504-28AD-3541-822D-A8158EA613AC}" type="presParOf" srcId="{3B3DFF59-5B69-CD4D-AFC5-D6D6715B8DD8}" destId="{A3B3E097-EB9B-7845-9B39-A011F3F4473A}" srcOrd="0" destOrd="0" presId="urn:microsoft.com/office/officeart/2005/8/layout/vList2"/>
    <dgm:cxn modelId="{33054DE8-66E7-BE49-8D11-0A5BBA183645}" type="presParOf" srcId="{3B3DFF59-5B69-CD4D-AFC5-D6D6715B8DD8}" destId="{2E4059AD-8337-9649-AD88-805DF7E03FCE}" srcOrd="1" destOrd="0" presId="urn:microsoft.com/office/officeart/2005/8/layout/vList2"/>
    <dgm:cxn modelId="{754C61BC-62CC-0B4F-8B27-F4F051A9C71B}" type="presParOf" srcId="{3B3DFF59-5B69-CD4D-AFC5-D6D6715B8DD8}" destId="{43D36177-29DB-E743-8368-A39F7FE336FA}" srcOrd="2" destOrd="0" presId="urn:microsoft.com/office/officeart/2005/8/layout/vList2"/>
    <dgm:cxn modelId="{109D91EA-2C11-3341-B878-788DC6E32064}" type="presParOf" srcId="{3B3DFF59-5B69-CD4D-AFC5-D6D6715B8DD8}" destId="{7F513E14-7217-A449-82CE-CF590BB0A0C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9DF160-FF90-7942-9D44-BC76879A1186}" type="doc">
      <dgm:prSet loTypeId="urn:microsoft.com/office/officeart/2005/8/layout/process1" loCatId="" qsTypeId="urn:microsoft.com/office/officeart/2005/8/quickstyle/simple4" qsCatId="simple" csTypeId="urn:microsoft.com/office/officeart/2005/8/colors/accent1_2" csCatId="accent1" phldr="1"/>
      <dgm:spPr/>
    </dgm:pt>
    <dgm:pt modelId="{1588153C-5E70-C24F-AFB4-33AD09F0B133}">
      <dgm:prSet phldrT="[Text]"/>
      <dgm:spPr/>
      <dgm:t>
        <a:bodyPr/>
        <a:lstStyle/>
        <a:p>
          <a:r>
            <a:rPr lang="en-US" dirty="0" smtClean="0"/>
            <a:t>R</a:t>
          </a:r>
          <a:r>
            <a:rPr lang="en-US" baseline="30000" dirty="0" smtClean="0"/>
            <a:t>2</a:t>
          </a:r>
          <a:r>
            <a:rPr lang="en-US" dirty="0" smtClean="0"/>
            <a:t>, R</a:t>
          </a:r>
          <a:r>
            <a:rPr lang="en-US" baseline="30000" dirty="0" smtClean="0"/>
            <a:t>2</a:t>
          </a:r>
          <a:r>
            <a:rPr lang="en-US" dirty="0" smtClean="0"/>
            <a:t> </a:t>
          </a:r>
          <a:r>
            <a:rPr lang="en-US" dirty="0" err="1" smtClean="0"/>
            <a:t>Adj</a:t>
          </a:r>
          <a:r>
            <a:rPr lang="en-US" dirty="0" smtClean="0"/>
            <a:t>, Lasso, Mallow C, AIC, BIC</a:t>
          </a:r>
          <a:endParaRPr lang="en-US" dirty="0"/>
        </a:p>
      </dgm:t>
    </dgm:pt>
    <dgm:pt modelId="{E3FB6361-7541-1546-8672-14F2C6267CD0}" type="parTrans" cxnId="{4C2179BE-B156-764C-B411-65A8B1D14A59}">
      <dgm:prSet/>
      <dgm:spPr/>
      <dgm:t>
        <a:bodyPr/>
        <a:lstStyle/>
        <a:p>
          <a:endParaRPr lang="en-US"/>
        </a:p>
      </dgm:t>
    </dgm:pt>
    <dgm:pt modelId="{382ECE6B-87E1-2540-B165-CF1E0E572591}" type="sibTrans" cxnId="{4C2179BE-B156-764C-B411-65A8B1D14A59}">
      <dgm:prSet/>
      <dgm:spPr/>
      <dgm:t>
        <a:bodyPr/>
        <a:lstStyle/>
        <a:p>
          <a:endParaRPr lang="en-US"/>
        </a:p>
      </dgm:t>
    </dgm:pt>
    <dgm:pt modelId="{EAED4A1A-654E-1949-91AC-F4332BC8E58E}">
      <dgm:prSet phldrT="[Text]"/>
      <dgm:spPr/>
      <dgm:t>
        <a:bodyPr/>
        <a:lstStyle/>
        <a:p>
          <a:r>
            <a:rPr lang="en-US" dirty="0" smtClean="0"/>
            <a:t>Diagnostic plots, Shapiro-Wilk Test</a:t>
          </a:r>
          <a:endParaRPr lang="en-US" dirty="0"/>
        </a:p>
      </dgm:t>
    </dgm:pt>
    <dgm:pt modelId="{2810526D-9C73-6C4A-8589-5E06A81B6C93}" type="parTrans" cxnId="{6E2CAFF3-678B-7448-B7BB-5DBA779C28DA}">
      <dgm:prSet/>
      <dgm:spPr/>
      <dgm:t>
        <a:bodyPr/>
        <a:lstStyle/>
        <a:p>
          <a:endParaRPr lang="en-US"/>
        </a:p>
      </dgm:t>
    </dgm:pt>
    <dgm:pt modelId="{3884207E-F6B9-B240-84EB-DDFE154CC869}" type="sibTrans" cxnId="{6E2CAFF3-678B-7448-B7BB-5DBA779C28DA}">
      <dgm:prSet/>
      <dgm:spPr/>
      <dgm:t>
        <a:bodyPr/>
        <a:lstStyle/>
        <a:p>
          <a:endParaRPr lang="en-US"/>
        </a:p>
      </dgm:t>
    </dgm:pt>
    <dgm:pt modelId="{5FECDD4B-3AF2-9740-A631-4A343B69C04E}">
      <dgm:prSet phldrT="[Text]"/>
      <dgm:spPr/>
      <dgm:t>
        <a:bodyPr/>
        <a:lstStyle/>
        <a:p>
          <a:r>
            <a:rPr lang="en-US" dirty="0" smtClean="0"/>
            <a:t>VIFs</a:t>
          </a:r>
          <a:endParaRPr lang="en-US" dirty="0"/>
        </a:p>
      </dgm:t>
    </dgm:pt>
    <dgm:pt modelId="{B2AFAC0E-A890-0540-8D3E-1DCAB83E4E27}" type="parTrans" cxnId="{7B4872AE-BF3F-514F-B3AA-F295E8AE572E}">
      <dgm:prSet/>
      <dgm:spPr/>
      <dgm:t>
        <a:bodyPr/>
        <a:lstStyle/>
        <a:p>
          <a:endParaRPr lang="en-US"/>
        </a:p>
      </dgm:t>
    </dgm:pt>
    <dgm:pt modelId="{B51683E4-ED0D-7247-96DA-20C9C2E0A32E}" type="sibTrans" cxnId="{7B4872AE-BF3F-514F-B3AA-F295E8AE572E}">
      <dgm:prSet/>
      <dgm:spPr/>
      <dgm:t>
        <a:bodyPr/>
        <a:lstStyle/>
        <a:p>
          <a:endParaRPr lang="en-US"/>
        </a:p>
      </dgm:t>
    </dgm:pt>
    <dgm:pt modelId="{704B8AF0-BE36-DB48-B05C-0915976609B6}" type="pres">
      <dgm:prSet presAssocID="{A79DF160-FF90-7942-9D44-BC76879A1186}" presName="Name0" presStyleCnt="0">
        <dgm:presLayoutVars>
          <dgm:dir/>
          <dgm:resizeHandles val="exact"/>
        </dgm:presLayoutVars>
      </dgm:prSet>
      <dgm:spPr/>
    </dgm:pt>
    <dgm:pt modelId="{8C33DE68-8E67-C74F-A871-C04AB5CFC6C5}" type="pres">
      <dgm:prSet presAssocID="{1588153C-5E70-C24F-AFB4-33AD09F0B133}" presName="node" presStyleLbl="node1" presStyleIdx="0" presStyleCnt="3">
        <dgm:presLayoutVars>
          <dgm:bulletEnabled val="1"/>
        </dgm:presLayoutVars>
      </dgm:prSet>
      <dgm:spPr/>
      <dgm:t>
        <a:bodyPr/>
        <a:lstStyle/>
        <a:p>
          <a:endParaRPr lang="en-US"/>
        </a:p>
      </dgm:t>
    </dgm:pt>
    <dgm:pt modelId="{19FB2C70-6B70-3F46-8EB1-F204F8FB0A8E}" type="pres">
      <dgm:prSet presAssocID="{382ECE6B-87E1-2540-B165-CF1E0E572591}" presName="sibTrans" presStyleLbl="sibTrans2D1" presStyleIdx="0" presStyleCnt="2"/>
      <dgm:spPr/>
    </dgm:pt>
    <dgm:pt modelId="{5CE00E9A-F91C-D746-A384-D0699AB6E279}" type="pres">
      <dgm:prSet presAssocID="{382ECE6B-87E1-2540-B165-CF1E0E572591}" presName="connectorText" presStyleLbl="sibTrans2D1" presStyleIdx="0" presStyleCnt="2"/>
      <dgm:spPr/>
    </dgm:pt>
    <dgm:pt modelId="{0A41A342-3CBB-044F-ABAE-D2465F25F4E9}" type="pres">
      <dgm:prSet presAssocID="{EAED4A1A-654E-1949-91AC-F4332BC8E58E}" presName="node" presStyleLbl="node1" presStyleIdx="1" presStyleCnt="3">
        <dgm:presLayoutVars>
          <dgm:bulletEnabled val="1"/>
        </dgm:presLayoutVars>
      </dgm:prSet>
      <dgm:spPr/>
      <dgm:t>
        <a:bodyPr/>
        <a:lstStyle/>
        <a:p>
          <a:endParaRPr lang="en-US"/>
        </a:p>
      </dgm:t>
    </dgm:pt>
    <dgm:pt modelId="{93D094EF-B4BC-874B-AD24-42533B1F8AEE}" type="pres">
      <dgm:prSet presAssocID="{3884207E-F6B9-B240-84EB-DDFE154CC869}" presName="sibTrans" presStyleLbl="sibTrans2D1" presStyleIdx="1" presStyleCnt="2"/>
      <dgm:spPr/>
    </dgm:pt>
    <dgm:pt modelId="{7805EA31-3240-4445-941D-02C62DA4751E}" type="pres">
      <dgm:prSet presAssocID="{3884207E-F6B9-B240-84EB-DDFE154CC869}" presName="connectorText" presStyleLbl="sibTrans2D1" presStyleIdx="1" presStyleCnt="2"/>
      <dgm:spPr/>
    </dgm:pt>
    <dgm:pt modelId="{BA03DEE3-1593-E24A-9D3A-CD054D8700BB}" type="pres">
      <dgm:prSet presAssocID="{5FECDD4B-3AF2-9740-A631-4A343B69C04E}" presName="node" presStyleLbl="node1" presStyleIdx="2" presStyleCnt="3">
        <dgm:presLayoutVars>
          <dgm:bulletEnabled val="1"/>
        </dgm:presLayoutVars>
      </dgm:prSet>
      <dgm:spPr/>
    </dgm:pt>
  </dgm:ptLst>
  <dgm:cxnLst>
    <dgm:cxn modelId="{CFBBADCD-A356-0543-A32A-400E6F3B4CC3}" type="presOf" srcId="{5FECDD4B-3AF2-9740-A631-4A343B69C04E}" destId="{BA03DEE3-1593-E24A-9D3A-CD054D8700BB}" srcOrd="0" destOrd="0" presId="urn:microsoft.com/office/officeart/2005/8/layout/process1"/>
    <dgm:cxn modelId="{6E2CAFF3-678B-7448-B7BB-5DBA779C28DA}" srcId="{A79DF160-FF90-7942-9D44-BC76879A1186}" destId="{EAED4A1A-654E-1949-91AC-F4332BC8E58E}" srcOrd="1" destOrd="0" parTransId="{2810526D-9C73-6C4A-8589-5E06A81B6C93}" sibTransId="{3884207E-F6B9-B240-84EB-DDFE154CC869}"/>
    <dgm:cxn modelId="{77F758E7-59BE-B145-BE21-E3FF392A6894}" type="presOf" srcId="{3884207E-F6B9-B240-84EB-DDFE154CC869}" destId="{93D094EF-B4BC-874B-AD24-42533B1F8AEE}" srcOrd="0" destOrd="0" presId="urn:microsoft.com/office/officeart/2005/8/layout/process1"/>
    <dgm:cxn modelId="{4C2179BE-B156-764C-B411-65A8B1D14A59}" srcId="{A79DF160-FF90-7942-9D44-BC76879A1186}" destId="{1588153C-5E70-C24F-AFB4-33AD09F0B133}" srcOrd="0" destOrd="0" parTransId="{E3FB6361-7541-1546-8672-14F2C6267CD0}" sibTransId="{382ECE6B-87E1-2540-B165-CF1E0E572591}"/>
    <dgm:cxn modelId="{7B4872AE-BF3F-514F-B3AA-F295E8AE572E}" srcId="{A79DF160-FF90-7942-9D44-BC76879A1186}" destId="{5FECDD4B-3AF2-9740-A631-4A343B69C04E}" srcOrd="2" destOrd="0" parTransId="{B2AFAC0E-A890-0540-8D3E-1DCAB83E4E27}" sibTransId="{B51683E4-ED0D-7247-96DA-20C9C2E0A32E}"/>
    <dgm:cxn modelId="{5D41C161-8575-3744-8B30-E440F1519D6A}" type="presOf" srcId="{A79DF160-FF90-7942-9D44-BC76879A1186}" destId="{704B8AF0-BE36-DB48-B05C-0915976609B6}" srcOrd="0" destOrd="0" presId="urn:microsoft.com/office/officeart/2005/8/layout/process1"/>
    <dgm:cxn modelId="{E87057D2-8F8A-DE42-9B52-1CEB4FD85C35}" type="presOf" srcId="{382ECE6B-87E1-2540-B165-CF1E0E572591}" destId="{5CE00E9A-F91C-D746-A384-D0699AB6E279}" srcOrd="1" destOrd="0" presId="urn:microsoft.com/office/officeart/2005/8/layout/process1"/>
    <dgm:cxn modelId="{48561424-4B84-8948-8357-E46BBD8BAE19}" type="presOf" srcId="{EAED4A1A-654E-1949-91AC-F4332BC8E58E}" destId="{0A41A342-3CBB-044F-ABAE-D2465F25F4E9}" srcOrd="0" destOrd="0" presId="urn:microsoft.com/office/officeart/2005/8/layout/process1"/>
    <dgm:cxn modelId="{11B14247-A999-B641-97EC-3F8819D6CBFC}" type="presOf" srcId="{3884207E-F6B9-B240-84EB-DDFE154CC869}" destId="{7805EA31-3240-4445-941D-02C62DA4751E}" srcOrd="1" destOrd="0" presId="urn:microsoft.com/office/officeart/2005/8/layout/process1"/>
    <dgm:cxn modelId="{11933C0E-0812-CC46-9712-8DD772789591}" type="presOf" srcId="{1588153C-5E70-C24F-AFB4-33AD09F0B133}" destId="{8C33DE68-8E67-C74F-A871-C04AB5CFC6C5}" srcOrd="0" destOrd="0" presId="urn:microsoft.com/office/officeart/2005/8/layout/process1"/>
    <dgm:cxn modelId="{F7B33A8E-DF48-224B-A544-C79A445D5432}" type="presOf" srcId="{382ECE6B-87E1-2540-B165-CF1E0E572591}" destId="{19FB2C70-6B70-3F46-8EB1-F204F8FB0A8E}" srcOrd="0" destOrd="0" presId="urn:microsoft.com/office/officeart/2005/8/layout/process1"/>
    <dgm:cxn modelId="{6C31CE4E-03E7-D64E-87D3-4978B3DA82EA}" type="presParOf" srcId="{704B8AF0-BE36-DB48-B05C-0915976609B6}" destId="{8C33DE68-8E67-C74F-A871-C04AB5CFC6C5}" srcOrd="0" destOrd="0" presId="urn:microsoft.com/office/officeart/2005/8/layout/process1"/>
    <dgm:cxn modelId="{0ABAC843-AC41-904E-9669-A8B6C7D099CE}" type="presParOf" srcId="{704B8AF0-BE36-DB48-B05C-0915976609B6}" destId="{19FB2C70-6B70-3F46-8EB1-F204F8FB0A8E}" srcOrd="1" destOrd="0" presId="urn:microsoft.com/office/officeart/2005/8/layout/process1"/>
    <dgm:cxn modelId="{B63741E3-8C92-5943-B16F-44BED648232C}" type="presParOf" srcId="{19FB2C70-6B70-3F46-8EB1-F204F8FB0A8E}" destId="{5CE00E9A-F91C-D746-A384-D0699AB6E279}" srcOrd="0" destOrd="0" presId="urn:microsoft.com/office/officeart/2005/8/layout/process1"/>
    <dgm:cxn modelId="{0881C48D-2EE0-774D-8716-DA40C63B6F7B}" type="presParOf" srcId="{704B8AF0-BE36-DB48-B05C-0915976609B6}" destId="{0A41A342-3CBB-044F-ABAE-D2465F25F4E9}" srcOrd="2" destOrd="0" presId="urn:microsoft.com/office/officeart/2005/8/layout/process1"/>
    <dgm:cxn modelId="{F4D4576A-4072-3546-B5DD-FDE7C3582AA7}" type="presParOf" srcId="{704B8AF0-BE36-DB48-B05C-0915976609B6}" destId="{93D094EF-B4BC-874B-AD24-42533B1F8AEE}" srcOrd="3" destOrd="0" presId="urn:microsoft.com/office/officeart/2005/8/layout/process1"/>
    <dgm:cxn modelId="{1F09E445-964B-7045-93ED-79DCBC4106D1}" type="presParOf" srcId="{93D094EF-B4BC-874B-AD24-42533B1F8AEE}" destId="{7805EA31-3240-4445-941D-02C62DA4751E}" srcOrd="0" destOrd="0" presId="urn:microsoft.com/office/officeart/2005/8/layout/process1"/>
    <dgm:cxn modelId="{CFD111AE-52A2-A143-AB0E-4583096620E2}" type="presParOf" srcId="{704B8AF0-BE36-DB48-B05C-0915976609B6}" destId="{BA03DEE3-1593-E24A-9D3A-CD054D8700B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CDD1D9-F759-0D48-96EE-F2029CC43A74}" type="doc">
      <dgm:prSet loTypeId="urn:microsoft.com/office/officeart/2009/3/layout/DescendingProcess" loCatId="" qsTypeId="urn:microsoft.com/office/officeart/2005/8/quickstyle/simple4" qsCatId="simple" csTypeId="urn:microsoft.com/office/officeart/2005/8/colors/accent1_2" csCatId="accent1" phldr="1"/>
      <dgm:spPr/>
      <dgm:t>
        <a:bodyPr/>
        <a:lstStyle/>
        <a:p>
          <a:endParaRPr lang="en-US"/>
        </a:p>
      </dgm:t>
    </dgm:pt>
    <dgm:pt modelId="{E0909E3B-288E-5849-BF0C-55C1E05E1B7D}">
      <dgm:prSet phldrT="[Text]"/>
      <dgm:spPr/>
      <dgm:t>
        <a:bodyPr/>
        <a:lstStyle/>
        <a:p>
          <a:r>
            <a:rPr lang="en-US" dirty="0" smtClean="0"/>
            <a:t>Best model  selection:</a:t>
          </a:r>
          <a:endParaRPr lang="en-US" dirty="0"/>
        </a:p>
      </dgm:t>
    </dgm:pt>
    <dgm:pt modelId="{D0502A25-5114-0740-9885-E5D874F3C858}" type="parTrans" cxnId="{D1E4DD86-F2F5-E64C-9BA2-A71B425A0F50}">
      <dgm:prSet/>
      <dgm:spPr/>
      <dgm:t>
        <a:bodyPr/>
        <a:lstStyle/>
        <a:p>
          <a:endParaRPr lang="en-US"/>
        </a:p>
      </dgm:t>
    </dgm:pt>
    <dgm:pt modelId="{B3713360-D517-F149-8F84-0E59FF7534EC}" type="sibTrans" cxnId="{D1E4DD86-F2F5-E64C-9BA2-A71B425A0F50}">
      <dgm:prSet/>
      <dgm:spPr/>
      <dgm:t>
        <a:bodyPr/>
        <a:lstStyle/>
        <a:p>
          <a:endParaRPr lang="en-US"/>
        </a:p>
      </dgm:t>
    </dgm:pt>
    <dgm:pt modelId="{EC90AFFC-9479-DB4B-974B-394CB7FF09F6}">
      <dgm:prSet phldrT="[Text]"/>
      <dgm:spPr/>
      <dgm:t>
        <a:bodyPr/>
        <a:lstStyle/>
        <a:p>
          <a:r>
            <a:rPr lang="en-US" dirty="0" smtClean="0"/>
            <a:t>R</a:t>
          </a:r>
          <a:r>
            <a:rPr lang="en-US" baseline="30000" dirty="0" smtClean="0"/>
            <a:t>2</a:t>
          </a:r>
          <a:r>
            <a:rPr lang="en-US" dirty="0" smtClean="0"/>
            <a:t>, R</a:t>
          </a:r>
          <a:r>
            <a:rPr lang="en-US" baseline="30000" dirty="0" smtClean="0"/>
            <a:t>2</a:t>
          </a:r>
          <a:r>
            <a:rPr lang="en-US" dirty="0" smtClean="0"/>
            <a:t> </a:t>
          </a:r>
          <a:r>
            <a:rPr lang="en-US" dirty="0" err="1" smtClean="0"/>
            <a:t>Adj</a:t>
          </a:r>
          <a:r>
            <a:rPr lang="en-US" dirty="0" smtClean="0"/>
            <a:t>, Lasso, Mallow C, AIC, BIC</a:t>
          </a:r>
          <a:endParaRPr lang="en-US" dirty="0"/>
        </a:p>
      </dgm:t>
    </dgm:pt>
    <dgm:pt modelId="{63395614-C3EB-1E44-992F-9F2BFD6A79EB}" type="parTrans" cxnId="{5A9983B3-45A5-B548-859B-B737E1FED4A5}">
      <dgm:prSet/>
      <dgm:spPr/>
      <dgm:t>
        <a:bodyPr/>
        <a:lstStyle/>
        <a:p>
          <a:endParaRPr lang="en-US"/>
        </a:p>
      </dgm:t>
    </dgm:pt>
    <dgm:pt modelId="{7443D957-A464-1E44-A720-9C5681476841}" type="sibTrans" cxnId="{5A9983B3-45A5-B548-859B-B737E1FED4A5}">
      <dgm:prSet/>
      <dgm:spPr/>
      <dgm:t>
        <a:bodyPr/>
        <a:lstStyle/>
        <a:p>
          <a:endParaRPr lang="en-US"/>
        </a:p>
      </dgm:t>
    </dgm:pt>
    <dgm:pt modelId="{BE84B5A1-6800-E343-9CBC-F01014007B3A}">
      <dgm:prSet phldrT="[Text]"/>
      <dgm:spPr/>
      <dgm:t>
        <a:bodyPr/>
        <a:lstStyle/>
        <a:p>
          <a:r>
            <a:rPr lang="en-US" dirty="0" smtClean="0"/>
            <a:t>Diagnostic plots, Shapiro-Wilk Test</a:t>
          </a:r>
          <a:endParaRPr lang="en-US" dirty="0"/>
        </a:p>
      </dgm:t>
    </dgm:pt>
    <dgm:pt modelId="{E047EEB0-DB67-8946-95C8-D87AE2517719}" type="parTrans" cxnId="{852FE155-2FEF-4547-A30E-3A7A2759FC1D}">
      <dgm:prSet/>
      <dgm:spPr/>
      <dgm:t>
        <a:bodyPr/>
        <a:lstStyle/>
        <a:p>
          <a:endParaRPr lang="en-US"/>
        </a:p>
      </dgm:t>
    </dgm:pt>
    <dgm:pt modelId="{AAF27091-9D03-F047-B2F9-AFE47AE03357}" type="sibTrans" cxnId="{852FE155-2FEF-4547-A30E-3A7A2759FC1D}">
      <dgm:prSet/>
      <dgm:spPr/>
      <dgm:t>
        <a:bodyPr/>
        <a:lstStyle/>
        <a:p>
          <a:endParaRPr lang="en-US"/>
        </a:p>
      </dgm:t>
    </dgm:pt>
    <dgm:pt modelId="{BBDA4DDF-C78D-4649-ADA5-8163A6F3DA8E}">
      <dgm:prSet phldrT="[Text]"/>
      <dgm:spPr/>
      <dgm:t>
        <a:bodyPr/>
        <a:lstStyle/>
        <a:p>
          <a:r>
            <a:rPr lang="en-US" dirty="0" smtClean="0"/>
            <a:t>VIFs</a:t>
          </a:r>
          <a:endParaRPr lang="en-US" dirty="0"/>
        </a:p>
      </dgm:t>
    </dgm:pt>
    <dgm:pt modelId="{A3D7A309-7088-4B44-8CC9-BCA83EC41277}" type="parTrans" cxnId="{9389F294-FDFA-8042-BEB7-52461A84815C}">
      <dgm:prSet/>
      <dgm:spPr/>
      <dgm:t>
        <a:bodyPr/>
        <a:lstStyle/>
        <a:p>
          <a:endParaRPr lang="en-US"/>
        </a:p>
      </dgm:t>
    </dgm:pt>
    <dgm:pt modelId="{2A308388-B706-0E4A-B62C-939CC6A78CF3}" type="sibTrans" cxnId="{9389F294-FDFA-8042-BEB7-52461A84815C}">
      <dgm:prSet/>
      <dgm:spPr/>
      <dgm:t>
        <a:bodyPr/>
        <a:lstStyle/>
        <a:p>
          <a:endParaRPr lang="en-US"/>
        </a:p>
      </dgm:t>
    </dgm:pt>
    <mc:AlternateContent xmlns:mc="http://schemas.openxmlformats.org/markup-compatibility/2006">
      <mc:Choice xmlns:a14="http://schemas.microsoft.com/office/drawing/2010/main" Requires="a14">
        <dgm:pt modelId="{CC9FF16B-3F5B-754B-B3BA-958B96283902}">
          <dgm:prSet phldrT="[Text]"/>
          <dgm:spPr/>
          <dgm:t>
            <a:bodyPr/>
            <a:lstStyle/>
            <a:p>
              <a:r>
                <a:rPr lang="en-US" dirty="0" smtClean="0"/>
                <a:t>Model with 6 predictors: </a:t>
              </a:r>
              <a14:m>
                <m:oMath xmlns:m="http://schemas.openxmlformats.org/officeDocument/2006/math">
                  <m:r>
                    <a:rPr lang="en-US" b="0" i="1" smtClean="0">
                      <a:latin typeface="Cambria Math" charset="0"/>
                    </a:rPr>
                    <m:t>𝐺</m:t>
                  </m:r>
                  <m:r>
                    <a:rPr lang="en-US" b="0" i="1" smtClean="0">
                      <a:latin typeface="Cambria Math" charset="0"/>
                    </a:rPr>
                    <m:t>3=</m:t>
                  </m:r>
                  <m:sSub>
                    <m:sSubPr>
                      <m:ctrlPr>
                        <a:rPr lang="en-US" b="0" i="1" smtClean="0">
                          <a:latin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r>
                    <a:rPr lang="en-US" b="0" i="1" smtClean="0">
                      <a:latin typeface="Cambria Math" charset="0"/>
                    </a:rPr>
                    <m:t>𝑠𝑒𝑥𝑀</m:t>
                  </m:r>
                  <m:r>
                    <a:rPr lang="en-US" b="0" i="1" smtClean="0">
                      <a:latin typeface="Cambria Math" charset="0"/>
                    </a:rPr>
                    <m:t>+</m:t>
                  </m:r>
                  <m:sSub>
                    <m:sSubPr>
                      <m:ctrlPr>
                        <a:rPr lang="en-US" b="0" i="1" smtClean="0">
                          <a:latin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r>
                    <a:rPr lang="en-US" b="0" i="1" smtClean="0">
                      <a:latin typeface="Cambria Math" charset="0"/>
                    </a:rPr>
                    <m:t>𝑎𝑑𝑑𝑟𝑒𝑠𝑠𝑈</m:t>
                  </m:r>
                  <m:r>
                    <a:rPr lang="en-US" b="0" i="1" smtClean="0">
                      <a:latin typeface="Cambria Math" charset="0"/>
                    </a:rPr>
                    <m:t>+</m:t>
                  </m:r>
                  <m:sSub>
                    <m:sSubPr>
                      <m:ctrlPr>
                        <a:rPr lang="en-US" b="0" i="1" smtClean="0">
                          <a:latin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3</m:t>
                      </m:r>
                    </m:sub>
                  </m:sSub>
                  <m:r>
                    <a:rPr lang="en-US" b="0" i="1" smtClean="0">
                      <a:latin typeface="Cambria Math" charset="0"/>
                    </a:rPr>
                    <m:t>𝑠𝑡𝑢𝑑𝑦𝑡𝑖𝑚𝑒</m:t>
                  </m:r>
                  <m:r>
                    <a:rPr lang="en-US" b="0" i="1" smtClean="0">
                      <a:latin typeface="Cambria Math" charset="0"/>
                    </a:rPr>
                    <m:t>+</m:t>
                  </m:r>
                  <m:sSub>
                    <m:sSubPr>
                      <m:ctrlPr>
                        <a:rPr lang="en-US" b="0" i="1" smtClean="0">
                          <a:latin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4 </m:t>
                      </m:r>
                    </m:sub>
                  </m:sSub>
                  <m:r>
                    <a:rPr lang="en-US" b="0" i="1" smtClean="0">
                      <a:latin typeface="Cambria Math" charset="0"/>
                    </a:rPr>
                    <m:t>𝑓𝑎𝑖𝑙𝑢𝑟𝑒𝑠</m:t>
                  </m:r>
                  <m:r>
                    <a:rPr lang="en-US" b="0" i="1" smtClean="0">
                      <a:latin typeface="Cambria Math" charset="0"/>
                    </a:rPr>
                    <m:t>+ </m:t>
                  </m:r>
                  <m:sSub>
                    <m:sSubPr>
                      <m:ctrlPr>
                        <a:rPr lang="en-US" b="0" i="1" smtClean="0">
                          <a:latin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5</m:t>
                      </m:r>
                    </m:sub>
                  </m:sSub>
                  <m:r>
                    <a:rPr lang="en-US" b="0" i="1" smtClean="0">
                      <a:latin typeface="Cambria Math" charset="0"/>
                    </a:rPr>
                    <m:t>𝑔𝑜𝑢𝑜𝑢𝑡</m:t>
                  </m:r>
                  <m:r>
                    <a:rPr lang="en-US" b="0" i="1" smtClean="0">
                      <a:latin typeface="Cambria Math" charset="0"/>
                    </a:rPr>
                    <m:t>++</m:t>
                  </m:r>
                  <m:sSub>
                    <m:sSubPr>
                      <m:ctrlPr>
                        <a:rPr lang="en-US" b="0" i="1" smtClean="0">
                          <a:latin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6</m:t>
                      </m:r>
                    </m:sub>
                  </m:sSub>
                  <m:r>
                    <a:rPr lang="en-US" b="0" i="1" smtClean="0">
                      <a:latin typeface="Cambria Math" charset="0"/>
                    </a:rPr>
                    <m:t>𝑎𝑏𝑠𝑒𝑛𝑐𝑒𝑠</m:t>
                  </m:r>
                  <m:r>
                    <a:rPr lang="en-US" b="0" i="1" smtClean="0">
                      <a:latin typeface="Cambria Math" charset="0"/>
                    </a:rPr>
                    <m:t>+ </m:t>
                  </m:r>
                  <m:r>
                    <a:rPr lang="en-US" b="0" i="1" smtClean="0">
                      <a:latin typeface="Cambria Math" charset="0"/>
                      <a:ea typeface="Cambria Math" charset="0"/>
                      <a:cs typeface="Cambria Math" charset="0"/>
                    </a:rPr>
                    <m:t>𝜀</m:t>
                  </m:r>
                  <m:r>
                    <a:rPr lang="en-US" b="0" i="1" smtClean="0">
                      <a:latin typeface="Cambria Math" charset="0"/>
                    </a:rPr>
                    <m:t> </m:t>
                  </m:r>
                </m:oMath>
              </a14:m>
              <a:endParaRPr lang="en-US" dirty="0" smtClean="0"/>
            </a:p>
          </dgm:t>
        </dgm:pt>
      </mc:Choice>
      <mc:Fallback>
        <dgm:pt modelId="{CC9FF16B-3F5B-754B-B3BA-958B96283902}">
          <dgm:prSet phldrT="[Text]"/>
          <dgm:spPr/>
          <dgm:t>
            <a:bodyPr/>
            <a:lstStyle/>
            <a:p>
              <a:r>
                <a:rPr lang="en-US" dirty="0" smtClean="0"/>
                <a:t>Model with 6 predictors: </a:t>
              </a:r>
              <a:r>
                <a:rPr lang="en-US" b="0" i="0" smtClean="0">
                  <a:latin typeface="Cambria Math" charset="0"/>
                </a:rPr>
                <a:t>𝐺3=</a:t>
              </a:r>
              <a:r>
                <a:rPr lang="en-US" b="0" i="0" smtClean="0">
                  <a:latin typeface="Cambria Math" charset="0"/>
                  <a:ea typeface="Cambria Math" charset="0"/>
                  <a:cs typeface="Cambria Math" charset="0"/>
                </a:rPr>
                <a:t>𝛽_</a:t>
              </a:r>
              <a:r>
                <a:rPr lang="en-US" b="0" i="0" smtClean="0">
                  <a:latin typeface="Cambria Math" charset="0"/>
                </a:rPr>
                <a:t>0+</a:t>
              </a:r>
              <a:r>
                <a:rPr lang="en-US" b="0" i="0" smtClean="0">
                  <a:latin typeface="Cambria Math" charset="0"/>
                  <a:ea typeface="Cambria Math" charset="0"/>
                  <a:cs typeface="Cambria Math" charset="0"/>
                </a:rPr>
                <a:t>𝛽_1 </a:t>
              </a:r>
              <a:r>
                <a:rPr lang="en-US" b="0" i="0" smtClean="0">
                  <a:latin typeface="Cambria Math" charset="0"/>
                </a:rPr>
                <a:t>𝑠𝑒𝑥𝑀+</a:t>
              </a:r>
              <a:r>
                <a:rPr lang="en-US" b="0" i="0" smtClean="0">
                  <a:latin typeface="Cambria Math" charset="0"/>
                  <a:ea typeface="Cambria Math" charset="0"/>
                  <a:cs typeface="Cambria Math" charset="0"/>
                </a:rPr>
                <a:t>𝛽_2 </a:t>
              </a:r>
              <a:r>
                <a:rPr lang="en-US" b="0" i="0" smtClean="0">
                  <a:latin typeface="Cambria Math" charset="0"/>
                </a:rPr>
                <a:t>𝑎𝑑𝑑𝑟𝑒𝑠𝑠𝑈+</a:t>
              </a:r>
              <a:r>
                <a:rPr lang="en-US" b="0" i="0" smtClean="0">
                  <a:latin typeface="Cambria Math" charset="0"/>
                  <a:ea typeface="Cambria Math" charset="0"/>
                  <a:cs typeface="Cambria Math" charset="0"/>
                </a:rPr>
                <a:t>𝛽_3 </a:t>
              </a:r>
              <a:r>
                <a:rPr lang="en-US" b="0" i="0" smtClean="0">
                  <a:latin typeface="Cambria Math" charset="0"/>
                </a:rPr>
                <a:t>𝑠𝑡𝑢𝑑𝑦𝑡𝑖𝑚𝑒+</a:t>
              </a:r>
              <a:r>
                <a:rPr lang="en-US" b="0" i="0" smtClean="0">
                  <a:latin typeface="Cambria Math" charset="0"/>
                  <a:ea typeface="Cambria Math" charset="0"/>
                  <a:cs typeface="Cambria Math" charset="0"/>
                </a:rPr>
                <a:t>𝛽_(4 ) </a:t>
              </a:r>
              <a:r>
                <a:rPr lang="en-US" b="0" i="0" smtClean="0">
                  <a:latin typeface="Cambria Math" charset="0"/>
                </a:rPr>
                <a:t>𝑓𝑎𝑖𝑙𝑢𝑟𝑒𝑠+ </a:t>
              </a:r>
              <a:r>
                <a:rPr lang="en-US" b="0" i="0" smtClean="0">
                  <a:latin typeface="Cambria Math" charset="0"/>
                  <a:ea typeface="Cambria Math" charset="0"/>
                  <a:cs typeface="Cambria Math" charset="0"/>
                </a:rPr>
                <a:t>𝛽_5 </a:t>
              </a:r>
              <a:r>
                <a:rPr lang="en-US" b="0" i="0" smtClean="0">
                  <a:latin typeface="Cambria Math" charset="0"/>
                </a:rPr>
                <a:t>𝑔𝑜𝑢𝑜𝑢𝑡++</a:t>
              </a:r>
              <a:r>
                <a:rPr lang="en-US" b="0" i="0" smtClean="0">
                  <a:latin typeface="Cambria Math" charset="0"/>
                  <a:ea typeface="Cambria Math" charset="0"/>
                  <a:cs typeface="Cambria Math" charset="0"/>
                </a:rPr>
                <a:t>𝛽_6 </a:t>
              </a:r>
              <a:r>
                <a:rPr lang="en-US" b="0" i="0" smtClean="0">
                  <a:latin typeface="Cambria Math" charset="0"/>
                </a:rPr>
                <a:t>𝑎𝑏𝑠𝑒𝑛𝑐𝑒𝑠</a:t>
              </a:r>
              <a:r>
                <a:rPr lang="en-US" b="0" i="0" smtClean="0">
                  <a:latin typeface="Cambria Math" charset="0"/>
                </a:rPr>
                <a:t>+ </a:t>
              </a:r>
              <a:r>
                <a:rPr lang="en-US" b="0" i="0" smtClean="0">
                  <a:latin typeface="Cambria Math" charset="0"/>
                  <a:ea typeface="Cambria Math" charset="0"/>
                  <a:cs typeface="Cambria Math" charset="0"/>
                </a:rPr>
                <a:t>𝜀</a:t>
              </a:r>
              <a:r>
                <a:rPr lang="en-US" b="0" i="0" smtClean="0">
                  <a:latin typeface="Cambria Math" charset="0"/>
                </a:rPr>
                <a:t> </a:t>
              </a:r>
              <a:endParaRPr lang="en-US" dirty="0" smtClean="0"/>
            </a:p>
          </dgm:t>
        </dgm:pt>
      </mc:Fallback>
    </mc:AlternateContent>
    <dgm:pt modelId="{EF462766-116C-2948-AA68-085E06FF8ACD}" type="parTrans" cxnId="{57F2F2E7-104A-DB48-9BE9-CD2F45C49C81}">
      <dgm:prSet/>
      <dgm:spPr/>
      <dgm:t>
        <a:bodyPr/>
        <a:lstStyle/>
        <a:p>
          <a:endParaRPr lang="en-US"/>
        </a:p>
      </dgm:t>
    </dgm:pt>
    <dgm:pt modelId="{93C0ED82-8B2D-2E4F-8E4B-0AE6946A04A6}" type="sibTrans" cxnId="{57F2F2E7-104A-DB48-9BE9-CD2F45C49C81}">
      <dgm:prSet/>
      <dgm:spPr/>
      <dgm:t>
        <a:bodyPr/>
        <a:lstStyle/>
        <a:p>
          <a:endParaRPr lang="en-US"/>
        </a:p>
      </dgm:t>
    </dgm:pt>
    <dgm:pt modelId="{8F1E231A-14B9-214D-8392-021197B3C103}" type="pres">
      <dgm:prSet presAssocID="{4FCDD1D9-F759-0D48-96EE-F2029CC43A74}" presName="Name0" presStyleCnt="0">
        <dgm:presLayoutVars>
          <dgm:chMax val="7"/>
          <dgm:chPref val="5"/>
        </dgm:presLayoutVars>
      </dgm:prSet>
      <dgm:spPr/>
      <dgm:t>
        <a:bodyPr/>
        <a:lstStyle/>
        <a:p>
          <a:endParaRPr lang="en-US"/>
        </a:p>
      </dgm:t>
    </dgm:pt>
    <dgm:pt modelId="{E5BD93CF-5E4F-2448-B025-630436524F18}" type="pres">
      <dgm:prSet presAssocID="{4FCDD1D9-F759-0D48-96EE-F2029CC43A74}" presName="arrowNode" presStyleLbl="node1" presStyleIdx="0" presStyleCnt="1" custLinFactNeighborX="2608" custLinFactNeighborY="1695"/>
      <dgm:spPr/>
    </dgm:pt>
    <dgm:pt modelId="{E2B0F603-EF76-7440-BE50-866FD7A19C44}" type="pres">
      <dgm:prSet presAssocID="{E0909E3B-288E-5849-BF0C-55C1E05E1B7D}" presName="txNode1" presStyleLbl="revTx" presStyleIdx="0" presStyleCnt="5">
        <dgm:presLayoutVars>
          <dgm:bulletEnabled val="1"/>
        </dgm:presLayoutVars>
      </dgm:prSet>
      <dgm:spPr/>
      <dgm:t>
        <a:bodyPr/>
        <a:lstStyle/>
        <a:p>
          <a:endParaRPr lang="en-US"/>
        </a:p>
      </dgm:t>
    </dgm:pt>
    <dgm:pt modelId="{7A69F33A-BF63-204C-88E1-3C49DE5F958D}" type="pres">
      <dgm:prSet presAssocID="{EC90AFFC-9479-DB4B-974B-394CB7FF09F6}" presName="txNode2" presStyleLbl="revTx" presStyleIdx="1" presStyleCnt="5" custLinFactNeighborX="-3841" custLinFactNeighborY="-34973">
        <dgm:presLayoutVars>
          <dgm:bulletEnabled val="1"/>
        </dgm:presLayoutVars>
      </dgm:prSet>
      <dgm:spPr/>
      <dgm:t>
        <a:bodyPr/>
        <a:lstStyle/>
        <a:p>
          <a:endParaRPr lang="en-US"/>
        </a:p>
      </dgm:t>
    </dgm:pt>
    <dgm:pt modelId="{AB376209-C813-9249-A25D-CE3C60F818DF}" type="pres">
      <dgm:prSet presAssocID="{7443D957-A464-1E44-A720-9C5681476841}" presName="dotNode2" presStyleCnt="0"/>
      <dgm:spPr/>
    </dgm:pt>
    <dgm:pt modelId="{1FAB190F-EE25-B243-A03D-45853FFD1482}" type="pres">
      <dgm:prSet presAssocID="{7443D957-A464-1E44-A720-9C5681476841}" presName="dotRepeatNode" presStyleLbl="fgShp" presStyleIdx="0" presStyleCnt="3"/>
      <dgm:spPr/>
      <dgm:t>
        <a:bodyPr/>
        <a:lstStyle/>
        <a:p>
          <a:endParaRPr lang="en-US"/>
        </a:p>
      </dgm:t>
    </dgm:pt>
    <dgm:pt modelId="{65067310-D0FF-CB42-A999-96FF8AE45592}" type="pres">
      <dgm:prSet presAssocID="{BE84B5A1-6800-E343-9CBC-F01014007B3A}" presName="txNode3" presStyleLbl="revTx" presStyleIdx="2" presStyleCnt="5" custScaleX="156497" custLinFactNeighborX="-26095" custLinFactNeighborY="27488">
        <dgm:presLayoutVars>
          <dgm:bulletEnabled val="1"/>
        </dgm:presLayoutVars>
      </dgm:prSet>
      <dgm:spPr/>
      <dgm:t>
        <a:bodyPr/>
        <a:lstStyle/>
        <a:p>
          <a:endParaRPr lang="en-US"/>
        </a:p>
      </dgm:t>
    </dgm:pt>
    <dgm:pt modelId="{D344B77A-C6A7-FC46-A785-C9A8F8915FEB}" type="pres">
      <dgm:prSet presAssocID="{AAF27091-9D03-F047-B2F9-AFE47AE03357}" presName="dotNode3" presStyleCnt="0"/>
      <dgm:spPr/>
    </dgm:pt>
    <dgm:pt modelId="{6AAD0366-63B0-5240-BC53-B33BCBFA3B74}" type="pres">
      <dgm:prSet presAssocID="{AAF27091-9D03-F047-B2F9-AFE47AE03357}" presName="dotRepeatNode" presStyleLbl="fgShp" presStyleIdx="1" presStyleCnt="3"/>
      <dgm:spPr/>
      <dgm:t>
        <a:bodyPr/>
        <a:lstStyle/>
        <a:p>
          <a:endParaRPr lang="en-US"/>
        </a:p>
      </dgm:t>
    </dgm:pt>
    <dgm:pt modelId="{B70489D9-2F14-E644-ADE8-A5470DC2CDEB}" type="pres">
      <dgm:prSet presAssocID="{BBDA4DDF-C78D-4649-ADA5-8163A6F3DA8E}" presName="txNode4" presStyleLbl="revTx" presStyleIdx="3" presStyleCnt="5">
        <dgm:presLayoutVars>
          <dgm:bulletEnabled val="1"/>
        </dgm:presLayoutVars>
      </dgm:prSet>
      <dgm:spPr/>
      <dgm:t>
        <a:bodyPr/>
        <a:lstStyle/>
        <a:p>
          <a:endParaRPr lang="en-US"/>
        </a:p>
      </dgm:t>
    </dgm:pt>
    <dgm:pt modelId="{1AAF0648-C966-F349-8434-18891131635C}" type="pres">
      <dgm:prSet presAssocID="{2A308388-B706-0E4A-B62C-939CC6A78CF3}" presName="dotNode4" presStyleCnt="0"/>
      <dgm:spPr/>
    </dgm:pt>
    <dgm:pt modelId="{15D82C2E-E023-7945-8C84-540A594AFE9B}" type="pres">
      <dgm:prSet presAssocID="{2A308388-B706-0E4A-B62C-939CC6A78CF3}" presName="dotRepeatNode" presStyleLbl="fgShp" presStyleIdx="2" presStyleCnt="3"/>
      <dgm:spPr/>
      <dgm:t>
        <a:bodyPr/>
        <a:lstStyle/>
        <a:p>
          <a:endParaRPr lang="en-US"/>
        </a:p>
      </dgm:t>
    </dgm:pt>
    <dgm:pt modelId="{37C3FDBE-4E43-B44D-9295-8909F11197BF}" type="pres">
      <dgm:prSet presAssocID="{CC9FF16B-3F5B-754B-B3BA-958B96283902}" presName="txNode5" presStyleLbl="revTx" presStyleIdx="4" presStyleCnt="5" custScaleX="255778">
        <dgm:presLayoutVars>
          <dgm:bulletEnabled val="1"/>
        </dgm:presLayoutVars>
      </dgm:prSet>
      <dgm:spPr/>
      <dgm:t>
        <a:bodyPr/>
        <a:lstStyle/>
        <a:p>
          <a:endParaRPr lang="en-US"/>
        </a:p>
      </dgm:t>
    </dgm:pt>
  </dgm:ptLst>
  <dgm:cxnLst>
    <dgm:cxn modelId="{9FA9407E-90D2-624D-9000-67F84F598DC2}" type="presOf" srcId="{AAF27091-9D03-F047-B2F9-AFE47AE03357}" destId="{6AAD0366-63B0-5240-BC53-B33BCBFA3B74}" srcOrd="0" destOrd="0" presId="urn:microsoft.com/office/officeart/2009/3/layout/DescendingProcess"/>
    <dgm:cxn modelId="{852FE155-2FEF-4547-A30E-3A7A2759FC1D}" srcId="{4FCDD1D9-F759-0D48-96EE-F2029CC43A74}" destId="{BE84B5A1-6800-E343-9CBC-F01014007B3A}" srcOrd="2" destOrd="0" parTransId="{E047EEB0-DB67-8946-95C8-D87AE2517719}" sibTransId="{AAF27091-9D03-F047-B2F9-AFE47AE03357}"/>
    <dgm:cxn modelId="{D1E4DD86-F2F5-E64C-9BA2-A71B425A0F50}" srcId="{4FCDD1D9-F759-0D48-96EE-F2029CC43A74}" destId="{E0909E3B-288E-5849-BF0C-55C1E05E1B7D}" srcOrd="0" destOrd="0" parTransId="{D0502A25-5114-0740-9885-E5D874F3C858}" sibTransId="{B3713360-D517-F149-8F84-0E59FF7534EC}"/>
    <dgm:cxn modelId="{B78DFE56-EF64-7945-BE30-9B582C5A81EB}" type="presOf" srcId="{BBDA4DDF-C78D-4649-ADA5-8163A6F3DA8E}" destId="{B70489D9-2F14-E644-ADE8-A5470DC2CDEB}" srcOrd="0" destOrd="0" presId="urn:microsoft.com/office/officeart/2009/3/layout/DescendingProcess"/>
    <dgm:cxn modelId="{796FE7E1-BC78-3A4A-9A53-B26D85C8109B}" type="presOf" srcId="{4FCDD1D9-F759-0D48-96EE-F2029CC43A74}" destId="{8F1E231A-14B9-214D-8392-021197B3C103}" srcOrd="0" destOrd="0" presId="urn:microsoft.com/office/officeart/2009/3/layout/DescendingProcess"/>
    <dgm:cxn modelId="{26499541-5F74-554E-BDE7-4802204558F9}" type="presOf" srcId="{EC90AFFC-9479-DB4B-974B-394CB7FF09F6}" destId="{7A69F33A-BF63-204C-88E1-3C49DE5F958D}" srcOrd="0" destOrd="0" presId="urn:microsoft.com/office/officeart/2009/3/layout/DescendingProcess"/>
    <dgm:cxn modelId="{EEA23688-847C-6A46-AF5B-BEC060F96D04}" type="presOf" srcId="{2A308388-B706-0E4A-B62C-939CC6A78CF3}" destId="{15D82C2E-E023-7945-8C84-540A594AFE9B}" srcOrd="0" destOrd="0" presId="urn:microsoft.com/office/officeart/2009/3/layout/DescendingProcess"/>
    <dgm:cxn modelId="{57F2F2E7-104A-DB48-9BE9-CD2F45C49C81}" srcId="{4FCDD1D9-F759-0D48-96EE-F2029CC43A74}" destId="{CC9FF16B-3F5B-754B-B3BA-958B96283902}" srcOrd="4" destOrd="0" parTransId="{EF462766-116C-2948-AA68-085E06FF8ACD}" sibTransId="{93C0ED82-8B2D-2E4F-8E4B-0AE6946A04A6}"/>
    <dgm:cxn modelId="{5A9983B3-45A5-B548-859B-B737E1FED4A5}" srcId="{4FCDD1D9-F759-0D48-96EE-F2029CC43A74}" destId="{EC90AFFC-9479-DB4B-974B-394CB7FF09F6}" srcOrd="1" destOrd="0" parTransId="{63395614-C3EB-1E44-992F-9F2BFD6A79EB}" sibTransId="{7443D957-A464-1E44-A720-9C5681476841}"/>
    <dgm:cxn modelId="{9389F294-FDFA-8042-BEB7-52461A84815C}" srcId="{4FCDD1D9-F759-0D48-96EE-F2029CC43A74}" destId="{BBDA4DDF-C78D-4649-ADA5-8163A6F3DA8E}" srcOrd="3" destOrd="0" parTransId="{A3D7A309-7088-4B44-8CC9-BCA83EC41277}" sibTransId="{2A308388-B706-0E4A-B62C-939CC6A78CF3}"/>
    <dgm:cxn modelId="{CD2038C0-5937-2046-93FE-A4CFF3632B9E}" type="presOf" srcId="{BE84B5A1-6800-E343-9CBC-F01014007B3A}" destId="{65067310-D0FF-CB42-A999-96FF8AE45592}" srcOrd="0" destOrd="0" presId="urn:microsoft.com/office/officeart/2009/3/layout/DescendingProcess"/>
    <dgm:cxn modelId="{0B6CBDC8-6CDF-9B49-AF43-9C411865D987}" type="presOf" srcId="{7443D957-A464-1E44-A720-9C5681476841}" destId="{1FAB190F-EE25-B243-A03D-45853FFD1482}" srcOrd="0" destOrd="0" presId="urn:microsoft.com/office/officeart/2009/3/layout/DescendingProcess"/>
    <dgm:cxn modelId="{33487586-05F8-F14A-8B70-E6A7D8667F2C}" type="presOf" srcId="{CC9FF16B-3F5B-754B-B3BA-958B96283902}" destId="{37C3FDBE-4E43-B44D-9295-8909F11197BF}" srcOrd="0" destOrd="0" presId="urn:microsoft.com/office/officeart/2009/3/layout/DescendingProcess"/>
    <dgm:cxn modelId="{0E267AC8-B814-3C46-900D-3660CE8A80D3}" type="presOf" srcId="{E0909E3B-288E-5849-BF0C-55C1E05E1B7D}" destId="{E2B0F603-EF76-7440-BE50-866FD7A19C44}" srcOrd="0" destOrd="0" presId="urn:microsoft.com/office/officeart/2009/3/layout/DescendingProcess"/>
    <dgm:cxn modelId="{3952F83D-D0A5-3744-84D0-BEE14480105B}" type="presParOf" srcId="{8F1E231A-14B9-214D-8392-021197B3C103}" destId="{E5BD93CF-5E4F-2448-B025-630436524F18}" srcOrd="0" destOrd="0" presId="urn:microsoft.com/office/officeart/2009/3/layout/DescendingProcess"/>
    <dgm:cxn modelId="{0867589D-CDA9-CC40-A8A8-F7BD5D77A498}" type="presParOf" srcId="{8F1E231A-14B9-214D-8392-021197B3C103}" destId="{E2B0F603-EF76-7440-BE50-866FD7A19C44}" srcOrd="1" destOrd="0" presId="urn:microsoft.com/office/officeart/2009/3/layout/DescendingProcess"/>
    <dgm:cxn modelId="{D2FE017B-73E4-5F4B-AE71-4FD0F0DA3AD7}" type="presParOf" srcId="{8F1E231A-14B9-214D-8392-021197B3C103}" destId="{7A69F33A-BF63-204C-88E1-3C49DE5F958D}" srcOrd="2" destOrd="0" presId="urn:microsoft.com/office/officeart/2009/3/layout/DescendingProcess"/>
    <dgm:cxn modelId="{EEC53EAB-0FCA-8048-843C-8088502BD4B9}" type="presParOf" srcId="{8F1E231A-14B9-214D-8392-021197B3C103}" destId="{AB376209-C813-9249-A25D-CE3C60F818DF}" srcOrd="3" destOrd="0" presId="urn:microsoft.com/office/officeart/2009/3/layout/DescendingProcess"/>
    <dgm:cxn modelId="{AAD86FC5-B27E-AC4A-9F13-63760EAFD6D9}" type="presParOf" srcId="{AB376209-C813-9249-A25D-CE3C60F818DF}" destId="{1FAB190F-EE25-B243-A03D-45853FFD1482}" srcOrd="0" destOrd="0" presId="urn:microsoft.com/office/officeart/2009/3/layout/DescendingProcess"/>
    <dgm:cxn modelId="{4D2EC165-547B-0248-8C17-DB43FBEB096D}" type="presParOf" srcId="{8F1E231A-14B9-214D-8392-021197B3C103}" destId="{65067310-D0FF-CB42-A999-96FF8AE45592}" srcOrd="4" destOrd="0" presId="urn:microsoft.com/office/officeart/2009/3/layout/DescendingProcess"/>
    <dgm:cxn modelId="{4406E489-665F-BF42-8C80-BAC82BD9B12E}" type="presParOf" srcId="{8F1E231A-14B9-214D-8392-021197B3C103}" destId="{D344B77A-C6A7-FC46-A785-C9A8F8915FEB}" srcOrd="5" destOrd="0" presId="urn:microsoft.com/office/officeart/2009/3/layout/DescendingProcess"/>
    <dgm:cxn modelId="{5A38B999-20F0-5F42-889C-FD6D88B90E2B}" type="presParOf" srcId="{D344B77A-C6A7-FC46-A785-C9A8F8915FEB}" destId="{6AAD0366-63B0-5240-BC53-B33BCBFA3B74}" srcOrd="0" destOrd="0" presId="urn:microsoft.com/office/officeart/2009/3/layout/DescendingProcess"/>
    <dgm:cxn modelId="{0D4E841F-3D1B-EF4C-87AA-87B309BB7CD1}" type="presParOf" srcId="{8F1E231A-14B9-214D-8392-021197B3C103}" destId="{B70489D9-2F14-E644-ADE8-A5470DC2CDEB}" srcOrd="6" destOrd="0" presId="urn:microsoft.com/office/officeart/2009/3/layout/DescendingProcess"/>
    <dgm:cxn modelId="{1D9714EC-E10A-E747-AB1B-81725F30CA6D}" type="presParOf" srcId="{8F1E231A-14B9-214D-8392-021197B3C103}" destId="{1AAF0648-C966-F349-8434-18891131635C}" srcOrd="7" destOrd="0" presId="urn:microsoft.com/office/officeart/2009/3/layout/DescendingProcess"/>
    <dgm:cxn modelId="{E35AB3F2-2141-C249-A62F-A71360025FDB}" type="presParOf" srcId="{1AAF0648-C966-F349-8434-18891131635C}" destId="{15D82C2E-E023-7945-8C84-540A594AFE9B}" srcOrd="0" destOrd="0" presId="urn:microsoft.com/office/officeart/2009/3/layout/DescendingProcess"/>
    <dgm:cxn modelId="{D577C3D8-716D-8540-8BCA-65A2CA1C7867}" type="presParOf" srcId="{8F1E231A-14B9-214D-8392-021197B3C103}" destId="{37C3FDBE-4E43-B44D-9295-8909F11197BF}" srcOrd="8"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CDD1D9-F759-0D48-96EE-F2029CC43A74}" type="doc">
      <dgm:prSet loTypeId="urn:microsoft.com/office/officeart/2009/3/layout/DescendingProcess" loCatId="" qsTypeId="urn:microsoft.com/office/officeart/2005/8/quickstyle/simple4" qsCatId="simple" csTypeId="urn:microsoft.com/office/officeart/2005/8/colors/accent1_2" csCatId="accent1" phldr="1"/>
      <dgm:spPr/>
      <dgm:t>
        <a:bodyPr/>
        <a:lstStyle/>
        <a:p>
          <a:endParaRPr lang="en-US"/>
        </a:p>
      </dgm:t>
    </dgm:pt>
    <dgm:pt modelId="{E0909E3B-288E-5849-BF0C-55C1E05E1B7D}">
      <dgm:prSet phldrT="[Text]"/>
      <dgm:spPr/>
      <dgm:t>
        <a:bodyPr/>
        <a:lstStyle/>
        <a:p>
          <a:r>
            <a:rPr lang="en-US" dirty="0" smtClean="0"/>
            <a:t>Best model  selection:</a:t>
          </a:r>
          <a:endParaRPr lang="en-US" dirty="0"/>
        </a:p>
      </dgm:t>
    </dgm:pt>
    <dgm:pt modelId="{D0502A25-5114-0740-9885-E5D874F3C858}" type="parTrans" cxnId="{D1E4DD86-F2F5-E64C-9BA2-A71B425A0F50}">
      <dgm:prSet/>
      <dgm:spPr/>
      <dgm:t>
        <a:bodyPr/>
        <a:lstStyle/>
        <a:p>
          <a:endParaRPr lang="en-US"/>
        </a:p>
      </dgm:t>
    </dgm:pt>
    <dgm:pt modelId="{B3713360-D517-F149-8F84-0E59FF7534EC}" type="sibTrans" cxnId="{D1E4DD86-F2F5-E64C-9BA2-A71B425A0F50}">
      <dgm:prSet/>
      <dgm:spPr/>
      <dgm:t>
        <a:bodyPr/>
        <a:lstStyle/>
        <a:p>
          <a:endParaRPr lang="en-US"/>
        </a:p>
      </dgm:t>
    </dgm:pt>
    <dgm:pt modelId="{EC90AFFC-9479-DB4B-974B-394CB7FF09F6}">
      <dgm:prSet phldrT="[Text]"/>
      <dgm:spPr/>
      <dgm:t>
        <a:bodyPr/>
        <a:lstStyle/>
        <a:p>
          <a:r>
            <a:rPr lang="en-US" dirty="0" smtClean="0"/>
            <a:t>R</a:t>
          </a:r>
          <a:r>
            <a:rPr lang="en-US" baseline="30000" dirty="0" smtClean="0"/>
            <a:t>2</a:t>
          </a:r>
          <a:r>
            <a:rPr lang="en-US" dirty="0" smtClean="0"/>
            <a:t>, R</a:t>
          </a:r>
          <a:r>
            <a:rPr lang="en-US" baseline="30000" dirty="0" smtClean="0"/>
            <a:t>2</a:t>
          </a:r>
          <a:r>
            <a:rPr lang="en-US" dirty="0" smtClean="0"/>
            <a:t> </a:t>
          </a:r>
          <a:r>
            <a:rPr lang="en-US" dirty="0" err="1" smtClean="0"/>
            <a:t>Adj</a:t>
          </a:r>
          <a:r>
            <a:rPr lang="en-US" dirty="0" smtClean="0"/>
            <a:t>, Lasso, Mallow C, AIC, BIC</a:t>
          </a:r>
          <a:endParaRPr lang="en-US" dirty="0"/>
        </a:p>
      </dgm:t>
    </dgm:pt>
    <dgm:pt modelId="{63395614-C3EB-1E44-992F-9F2BFD6A79EB}" type="parTrans" cxnId="{5A9983B3-45A5-B548-859B-B737E1FED4A5}">
      <dgm:prSet/>
      <dgm:spPr/>
      <dgm:t>
        <a:bodyPr/>
        <a:lstStyle/>
        <a:p>
          <a:endParaRPr lang="en-US"/>
        </a:p>
      </dgm:t>
    </dgm:pt>
    <dgm:pt modelId="{7443D957-A464-1E44-A720-9C5681476841}" type="sibTrans" cxnId="{5A9983B3-45A5-B548-859B-B737E1FED4A5}">
      <dgm:prSet/>
      <dgm:spPr/>
      <dgm:t>
        <a:bodyPr/>
        <a:lstStyle/>
        <a:p>
          <a:endParaRPr lang="en-US"/>
        </a:p>
      </dgm:t>
    </dgm:pt>
    <dgm:pt modelId="{BE84B5A1-6800-E343-9CBC-F01014007B3A}">
      <dgm:prSet phldrT="[Text]"/>
      <dgm:spPr/>
      <dgm:t>
        <a:bodyPr/>
        <a:lstStyle/>
        <a:p>
          <a:r>
            <a:rPr lang="en-US" dirty="0" smtClean="0"/>
            <a:t>Diagnostic plots, Shapiro-Wilk Test</a:t>
          </a:r>
          <a:endParaRPr lang="en-US" dirty="0"/>
        </a:p>
      </dgm:t>
    </dgm:pt>
    <dgm:pt modelId="{E047EEB0-DB67-8946-95C8-D87AE2517719}" type="parTrans" cxnId="{852FE155-2FEF-4547-A30E-3A7A2759FC1D}">
      <dgm:prSet/>
      <dgm:spPr/>
      <dgm:t>
        <a:bodyPr/>
        <a:lstStyle/>
        <a:p>
          <a:endParaRPr lang="en-US"/>
        </a:p>
      </dgm:t>
    </dgm:pt>
    <dgm:pt modelId="{AAF27091-9D03-F047-B2F9-AFE47AE03357}" type="sibTrans" cxnId="{852FE155-2FEF-4547-A30E-3A7A2759FC1D}">
      <dgm:prSet/>
      <dgm:spPr/>
      <dgm:t>
        <a:bodyPr/>
        <a:lstStyle/>
        <a:p>
          <a:endParaRPr lang="en-US"/>
        </a:p>
      </dgm:t>
    </dgm:pt>
    <dgm:pt modelId="{BBDA4DDF-C78D-4649-ADA5-8163A6F3DA8E}">
      <dgm:prSet phldrT="[Text]"/>
      <dgm:spPr/>
      <dgm:t>
        <a:bodyPr/>
        <a:lstStyle/>
        <a:p>
          <a:r>
            <a:rPr lang="en-US" dirty="0" smtClean="0"/>
            <a:t>VIFs</a:t>
          </a:r>
          <a:endParaRPr lang="en-US" dirty="0"/>
        </a:p>
      </dgm:t>
    </dgm:pt>
    <dgm:pt modelId="{A3D7A309-7088-4B44-8CC9-BCA83EC41277}" type="parTrans" cxnId="{9389F294-FDFA-8042-BEB7-52461A84815C}">
      <dgm:prSet/>
      <dgm:spPr/>
      <dgm:t>
        <a:bodyPr/>
        <a:lstStyle/>
        <a:p>
          <a:endParaRPr lang="en-US"/>
        </a:p>
      </dgm:t>
    </dgm:pt>
    <dgm:pt modelId="{2A308388-B706-0E4A-B62C-939CC6A78CF3}" type="sibTrans" cxnId="{9389F294-FDFA-8042-BEB7-52461A84815C}">
      <dgm:prSet/>
      <dgm:spPr/>
      <dgm:t>
        <a:bodyPr/>
        <a:lstStyle/>
        <a:p>
          <a:endParaRPr lang="en-US"/>
        </a:p>
      </dgm:t>
    </dgm:pt>
    <dgm:pt modelId="{CC9FF16B-3F5B-754B-B3BA-958B96283902}">
      <dgm:prSet phldrT="[Text]"/>
      <dgm:spPr>
        <a:blipFill rotWithShape="0">
          <a:blip xmlns:r="http://schemas.openxmlformats.org/officeDocument/2006/relationships" r:embed="rId1"/>
          <a:stretch>
            <a:fillRect l="-1830" t="-19492" r="-578" b="-44068"/>
          </a:stretch>
        </a:blipFill>
      </dgm:spPr>
      <dgm:t>
        <a:bodyPr/>
        <a:lstStyle/>
        <a:p>
          <a:r>
            <a:rPr lang="en-US">
              <a:noFill/>
            </a:rPr>
            <a:t> </a:t>
          </a:r>
        </a:p>
      </dgm:t>
    </dgm:pt>
    <dgm:pt modelId="{EF462766-116C-2948-AA68-085E06FF8ACD}" type="parTrans" cxnId="{57F2F2E7-104A-DB48-9BE9-CD2F45C49C81}">
      <dgm:prSet/>
      <dgm:spPr/>
      <dgm:t>
        <a:bodyPr/>
        <a:lstStyle/>
        <a:p>
          <a:endParaRPr lang="en-US"/>
        </a:p>
      </dgm:t>
    </dgm:pt>
    <dgm:pt modelId="{93C0ED82-8B2D-2E4F-8E4B-0AE6946A04A6}" type="sibTrans" cxnId="{57F2F2E7-104A-DB48-9BE9-CD2F45C49C81}">
      <dgm:prSet/>
      <dgm:spPr/>
      <dgm:t>
        <a:bodyPr/>
        <a:lstStyle/>
        <a:p>
          <a:endParaRPr lang="en-US"/>
        </a:p>
      </dgm:t>
    </dgm:pt>
    <dgm:pt modelId="{8F1E231A-14B9-214D-8392-021197B3C103}" type="pres">
      <dgm:prSet presAssocID="{4FCDD1D9-F759-0D48-96EE-F2029CC43A74}" presName="Name0" presStyleCnt="0">
        <dgm:presLayoutVars>
          <dgm:chMax val="7"/>
          <dgm:chPref val="5"/>
        </dgm:presLayoutVars>
      </dgm:prSet>
      <dgm:spPr/>
      <dgm:t>
        <a:bodyPr/>
        <a:lstStyle/>
        <a:p>
          <a:endParaRPr lang="en-US"/>
        </a:p>
      </dgm:t>
    </dgm:pt>
    <dgm:pt modelId="{E5BD93CF-5E4F-2448-B025-630436524F18}" type="pres">
      <dgm:prSet presAssocID="{4FCDD1D9-F759-0D48-96EE-F2029CC43A74}" presName="arrowNode" presStyleLbl="node1" presStyleIdx="0" presStyleCnt="1" custLinFactNeighborX="2608" custLinFactNeighborY="1695"/>
      <dgm:spPr/>
    </dgm:pt>
    <dgm:pt modelId="{E2B0F603-EF76-7440-BE50-866FD7A19C44}" type="pres">
      <dgm:prSet presAssocID="{E0909E3B-288E-5849-BF0C-55C1E05E1B7D}" presName="txNode1" presStyleLbl="revTx" presStyleIdx="0" presStyleCnt="5">
        <dgm:presLayoutVars>
          <dgm:bulletEnabled val="1"/>
        </dgm:presLayoutVars>
      </dgm:prSet>
      <dgm:spPr/>
      <dgm:t>
        <a:bodyPr/>
        <a:lstStyle/>
        <a:p>
          <a:endParaRPr lang="en-US"/>
        </a:p>
      </dgm:t>
    </dgm:pt>
    <dgm:pt modelId="{7A69F33A-BF63-204C-88E1-3C49DE5F958D}" type="pres">
      <dgm:prSet presAssocID="{EC90AFFC-9479-DB4B-974B-394CB7FF09F6}" presName="txNode2" presStyleLbl="revTx" presStyleIdx="1" presStyleCnt="5" custLinFactNeighborX="-3841" custLinFactNeighborY="-34973">
        <dgm:presLayoutVars>
          <dgm:bulletEnabled val="1"/>
        </dgm:presLayoutVars>
      </dgm:prSet>
      <dgm:spPr/>
      <dgm:t>
        <a:bodyPr/>
        <a:lstStyle/>
        <a:p>
          <a:endParaRPr lang="en-US"/>
        </a:p>
      </dgm:t>
    </dgm:pt>
    <dgm:pt modelId="{AB376209-C813-9249-A25D-CE3C60F818DF}" type="pres">
      <dgm:prSet presAssocID="{7443D957-A464-1E44-A720-9C5681476841}" presName="dotNode2" presStyleCnt="0"/>
      <dgm:spPr/>
    </dgm:pt>
    <dgm:pt modelId="{1FAB190F-EE25-B243-A03D-45853FFD1482}" type="pres">
      <dgm:prSet presAssocID="{7443D957-A464-1E44-A720-9C5681476841}" presName="dotRepeatNode" presStyleLbl="fgShp" presStyleIdx="0" presStyleCnt="3"/>
      <dgm:spPr/>
      <dgm:t>
        <a:bodyPr/>
        <a:lstStyle/>
        <a:p>
          <a:endParaRPr lang="en-US"/>
        </a:p>
      </dgm:t>
    </dgm:pt>
    <dgm:pt modelId="{65067310-D0FF-CB42-A999-96FF8AE45592}" type="pres">
      <dgm:prSet presAssocID="{BE84B5A1-6800-E343-9CBC-F01014007B3A}" presName="txNode3" presStyleLbl="revTx" presStyleIdx="2" presStyleCnt="5" custScaleX="156497" custLinFactNeighborX="-26095" custLinFactNeighborY="27488">
        <dgm:presLayoutVars>
          <dgm:bulletEnabled val="1"/>
        </dgm:presLayoutVars>
      </dgm:prSet>
      <dgm:spPr/>
      <dgm:t>
        <a:bodyPr/>
        <a:lstStyle/>
        <a:p>
          <a:endParaRPr lang="en-US"/>
        </a:p>
      </dgm:t>
    </dgm:pt>
    <dgm:pt modelId="{D344B77A-C6A7-FC46-A785-C9A8F8915FEB}" type="pres">
      <dgm:prSet presAssocID="{AAF27091-9D03-F047-B2F9-AFE47AE03357}" presName="dotNode3" presStyleCnt="0"/>
      <dgm:spPr/>
    </dgm:pt>
    <dgm:pt modelId="{6AAD0366-63B0-5240-BC53-B33BCBFA3B74}" type="pres">
      <dgm:prSet presAssocID="{AAF27091-9D03-F047-B2F9-AFE47AE03357}" presName="dotRepeatNode" presStyleLbl="fgShp" presStyleIdx="1" presStyleCnt="3"/>
      <dgm:spPr/>
      <dgm:t>
        <a:bodyPr/>
        <a:lstStyle/>
        <a:p>
          <a:endParaRPr lang="en-US"/>
        </a:p>
      </dgm:t>
    </dgm:pt>
    <dgm:pt modelId="{B70489D9-2F14-E644-ADE8-A5470DC2CDEB}" type="pres">
      <dgm:prSet presAssocID="{BBDA4DDF-C78D-4649-ADA5-8163A6F3DA8E}" presName="txNode4" presStyleLbl="revTx" presStyleIdx="3" presStyleCnt="5">
        <dgm:presLayoutVars>
          <dgm:bulletEnabled val="1"/>
        </dgm:presLayoutVars>
      </dgm:prSet>
      <dgm:spPr/>
      <dgm:t>
        <a:bodyPr/>
        <a:lstStyle/>
        <a:p>
          <a:endParaRPr lang="en-US"/>
        </a:p>
      </dgm:t>
    </dgm:pt>
    <dgm:pt modelId="{1AAF0648-C966-F349-8434-18891131635C}" type="pres">
      <dgm:prSet presAssocID="{2A308388-B706-0E4A-B62C-939CC6A78CF3}" presName="dotNode4" presStyleCnt="0"/>
      <dgm:spPr/>
    </dgm:pt>
    <dgm:pt modelId="{15D82C2E-E023-7945-8C84-540A594AFE9B}" type="pres">
      <dgm:prSet presAssocID="{2A308388-B706-0E4A-B62C-939CC6A78CF3}" presName="dotRepeatNode" presStyleLbl="fgShp" presStyleIdx="2" presStyleCnt="3"/>
      <dgm:spPr/>
      <dgm:t>
        <a:bodyPr/>
        <a:lstStyle/>
        <a:p>
          <a:endParaRPr lang="en-US"/>
        </a:p>
      </dgm:t>
    </dgm:pt>
    <dgm:pt modelId="{37C3FDBE-4E43-B44D-9295-8909F11197BF}" type="pres">
      <dgm:prSet presAssocID="{CC9FF16B-3F5B-754B-B3BA-958B96283902}" presName="txNode5" presStyleLbl="revTx" presStyleIdx="4" presStyleCnt="5" custScaleX="255778">
        <dgm:presLayoutVars>
          <dgm:bulletEnabled val="1"/>
        </dgm:presLayoutVars>
      </dgm:prSet>
      <dgm:spPr/>
      <dgm:t>
        <a:bodyPr/>
        <a:lstStyle/>
        <a:p>
          <a:endParaRPr lang="en-US"/>
        </a:p>
      </dgm:t>
    </dgm:pt>
  </dgm:ptLst>
  <dgm:cxnLst>
    <dgm:cxn modelId="{9FA9407E-90D2-624D-9000-67F84F598DC2}" type="presOf" srcId="{AAF27091-9D03-F047-B2F9-AFE47AE03357}" destId="{6AAD0366-63B0-5240-BC53-B33BCBFA3B74}" srcOrd="0" destOrd="0" presId="urn:microsoft.com/office/officeart/2009/3/layout/DescendingProcess"/>
    <dgm:cxn modelId="{852FE155-2FEF-4547-A30E-3A7A2759FC1D}" srcId="{4FCDD1D9-F759-0D48-96EE-F2029CC43A74}" destId="{BE84B5A1-6800-E343-9CBC-F01014007B3A}" srcOrd="2" destOrd="0" parTransId="{E047EEB0-DB67-8946-95C8-D87AE2517719}" sibTransId="{AAF27091-9D03-F047-B2F9-AFE47AE03357}"/>
    <dgm:cxn modelId="{D1E4DD86-F2F5-E64C-9BA2-A71B425A0F50}" srcId="{4FCDD1D9-F759-0D48-96EE-F2029CC43A74}" destId="{E0909E3B-288E-5849-BF0C-55C1E05E1B7D}" srcOrd="0" destOrd="0" parTransId="{D0502A25-5114-0740-9885-E5D874F3C858}" sibTransId="{B3713360-D517-F149-8F84-0E59FF7534EC}"/>
    <dgm:cxn modelId="{B78DFE56-EF64-7945-BE30-9B582C5A81EB}" type="presOf" srcId="{BBDA4DDF-C78D-4649-ADA5-8163A6F3DA8E}" destId="{B70489D9-2F14-E644-ADE8-A5470DC2CDEB}" srcOrd="0" destOrd="0" presId="urn:microsoft.com/office/officeart/2009/3/layout/DescendingProcess"/>
    <dgm:cxn modelId="{796FE7E1-BC78-3A4A-9A53-B26D85C8109B}" type="presOf" srcId="{4FCDD1D9-F759-0D48-96EE-F2029CC43A74}" destId="{8F1E231A-14B9-214D-8392-021197B3C103}" srcOrd="0" destOrd="0" presId="urn:microsoft.com/office/officeart/2009/3/layout/DescendingProcess"/>
    <dgm:cxn modelId="{26499541-5F74-554E-BDE7-4802204558F9}" type="presOf" srcId="{EC90AFFC-9479-DB4B-974B-394CB7FF09F6}" destId="{7A69F33A-BF63-204C-88E1-3C49DE5F958D}" srcOrd="0" destOrd="0" presId="urn:microsoft.com/office/officeart/2009/3/layout/DescendingProcess"/>
    <dgm:cxn modelId="{EEA23688-847C-6A46-AF5B-BEC060F96D04}" type="presOf" srcId="{2A308388-B706-0E4A-B62C-939CC6A78CF3}" destId="{15D82C2E-E023-7945-8C84-540A594AFE9B}" srcOrd="0" destOrd="0" presId="urn:microsoft.com/office/officeart/2009/3/layout/DescendingProcess"/>
    <dgm:cxn modelId="{57F2F2E7-104A-DB48-9BE9-CD2F45C49C81}" srcId="{4FCDD1D9-F759-0D48-96EE-F2029CC43A74}" destId="{CC9FF16B-3F5B-754B-B3BA-958B96283902}" srcOrd="4" destOrd="0" parTransId="{EF462766-116C-2948-AA68-085E06FF8ACD}" sibTransId="{93C0ED82-8B2D-2E4F-8E4B-0AE6946A04A6}"/>
    <dgm:cxn modelId="{5A9983B3-45A5-B548-859B-B737E1FED4A5}" srcId="{4FCDD1D9-F759-0D48-96EE-F2029CC43A74}" destId="{EC90AFFC-9479-DB4B-974B-394CB7FF09F6}" srcOrd="1" destOrd="0" parTransId="{63395614-C3EB-1E44-992F-9F2BFD6A79EB}" sibTransId="{7443D957-A464-1E44-A720-9C5681476841}"/>
    <dgm:cxn modelId="{9389F294-FDFA-8042-BEB7-52461A84815C}" srcId="{4FCDD1D9-F759-0D48-96EE-F2029CC43A74}" destId="{BBDA4DDF-C78D-4649-ADA5-8163A6F3DA8E}" srcOrd="3" destOrd="0" parTransId="{A3D7A309-7088-4B44-8CC9-BCA83EC41277}" sibTransId="{2A308388-B706-0E4A-B62C-939CC6A78CF3}"/>
    <dgm:cxn modelId="{CD2038C0-5937-2046-93FE-A4CFF3632B9E}" type="presOf" srcId="{BE84B5A1-6800-E343-9CBC-F01014007B3A}" destId="{65067310-D0FF-CB42-A999-96FF8AE45592}" srcOrd="0" destOrd="0" presId="urn:microsoft.com/office/officeart/2009/3/layout/DescendingProcess"/>
    <dgm:cxn modelId="{0B6CBDC8-6CDF-9B49-AF43-9C411865D987}" type="presOf" srcId="{7443D957-A464-1E44-A720-9C5681476841}" destId="{1FAB190F-EE25-B243-A03D-45853FFD1482}" srcOrd="0" destOrd="0" presId="urn:microsoft.com/office/officeart/2009/3/layout/DescendingProcess"/>
    <dgm:cxn modelId="{33487586-05F8-F14A-8B70-E6A7D8667F2C}" type="presOf" srcId="{CC9FF16B-3F5B-754B-B3BA-958B96283902}" destId="{37C3FDBE-4E43-B44D-9295-8909F11197BF}" srcOrd="0" destOrd="0" presId="urn:microsoft.com/office/officeart/2009/3/layout/DescendingProcess"/>
    <dgm:cxn modelId="{0E267AC8-B814-3C46-900D-3660CE8A80D3}" type="presOf" srcId="{E0909E3B-288E-5849-BF0C-55C1E05E1B7D}" destId="{E2B0F603-EF76-7440-BE50-866FD7A19C44}" srcOrd="0" destOrd="0" presId="urn:microsoft.com/office/officeart/2009/3/layout/DescendingProcess"/>
    <dgm:cxn modelId="{3952F83D-D0A5-3744-84D0-BEE14480105B}" type="presParOf" srcId="{8F1E231A-14B9-214D-8392-021197B3C103}" destId="{E5BD93CF-5E4F-2448-B025-630436524F18}" srcOrd="0" destOrd="0" presId="urn:microsoft.com/office/officeart/2009/3/layout/DescendingProcess"/>
    <dgm:cxn modelId="{0867589D-CDA9-CC40-A8A8-F7BD5D77A498}" type="presParOf" srcId="{8F1E231A-14B9-214D-8392-021197B3C103}" destId="{E2B0F603-EF76-7440-BE50-866FD7A19C44}" srcOrd="1" destOrd="0" presId="urn:microsoft.com/office/officeart/2009/3/layout/DescendingProcess"/>
    <dgm:cxn modelId="{D2FE017B-73E4-5F4B-AE71-4FD0F0DA3AD7}" type="presParOf" srcId="{8F1E231A-14B9-214D-8392-021197B3C103}" destId="{7A69F33A-BF63-204C-88E1-3C49DE5F958D}" srcOrd="2" destOrd="0" presId="urn:microsoft.com/office/officeart/2009/3/layout/DescendingProcess"/>
    <dgm:cxn modelId="{EEC53EAB-0FCA-8048-843C-8088502BD4B9}" type="presParOf" srcId="{8F1E231A-14B9-214D-8392-021197B3C103}" destId="{AB376209-C813-9249-A25D-CE3C60F818DF}" srcOrd="3" destOrd="0" presId="urn:microsoft.com/office/officeart/2009/3/layout/DescendingProcess"/>
    <dgm:cxn modelId="{AAD86FC5-B27E-AC4A-9F13-63760EAFD6D9}" type="presParOf" srcId="{AB376209-C813-9249-A25D-CE3C60F818DF}" destId="{1FAB190F-EE25-B243-A03D-45853FFD1482}" srcOrd="0" destOrd="0" presId="urn:microsoft.com/office/officeart/2009/3/layout/DescendingProcess"/>
    <dgm:cxn modelId="{4D2EC165-547B-0248-8C17-DB43FBEB096D}" type="presParOf" srcId="{8F1E231A-14B9-214D-8392-021197B3C103}" destId="{65067310-D0FF-CB42-A999-96FF8AE45592}" srcOrd="4" destOrd="0" presId="urn:microsoft.com/office/officeart/2009/3/layout/DescendingProcess"/>
    <dgm:cxn modelId="{4406E489-665F-BF42-8C80-BAC82BD9B12E}" type="presParOf" srcId="{8F1E231A-14B9-214D-8392-021197B3C103}" destId="{D344B77A-C6A7-FC46-A785-C9A8F8915FEB}" srcOrd="5" destOrd="0" presId="urn:microsoft.com/office/officeart/2009/3/layout/DescendingProcess"/>
    <dgm:cxn modelId="{5A38B999-20F0-5F42-889C-FD6D88B90E2B}" type="presParOf" srcId="{D344B77A-C6A7-FC46-A785-C9A8F8915FEB}" destId="{6AAD0366-63B0-5240-BC53-B33BCBFA3B74}" srcOrd="0" destOrd="0" presId="urn:microsoft.com/office/officeart/2009/3/layout/DescendingProcess"/>
    <dgm:cxn modelId="{0D4E841F-3D1B-EF4C-87AA-87B309BB7CD1}" type="presParOf" srcId="{8F1E231A-14B9-214D-8392-021197B3C103}" destId="{B70489D9-2F14-E644-ADE8-A5470DC2CDEB}" srcOrd="6" destOrd="0" presId="urn:microsoft.com/office/officeart/2009/3/layout/DescendingProcess"/>
    <dgm:cxn modelId="{1D9714EC-E10A-E747-AB1B-81725F30CA6D}" type="presParOf" srcId="{8F1E231A-14B9-214D-8392-021197B3C103}" destId="{1AAF0648-C966-F349-8434-18891131635C}" srcOrd="7" destOrd="0" presId="urn:microsoft.com/office/officeart/2009/3/layout/DescendingProcess"/>
    <dgm:cxn modelId="{E35AB3F2-2141-C249-A62F-A71360025FDB}" type="presParOf" srcId="{1AAF0648-C966-F349-8434-18891131635C}" destId="{15D82C2E-E023-7945-8C84-540A594AFE9B}" srcOrd="0" destOrd="0" presId="urn:microsoft.com/office/officeart/2009/3/layout/DescendingProcess"/>
    <dgm:cxn modelId="{D577C3D8-716D-8540-8BCA-65A2CA1C7867}" type="presParOf" srcId="{8F1E231A-14B9-214D-8392-021197B3C103}" destId="{37C3FDBE-4E43-B44D-9295-8909F11197BF}" srcOrd="8"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5E5A66-FE27-D249-BEB8-0B05A207C68B}" type="doc">
      <dgm:prSet loTypeId="urn:microsoft.com/office/officeart/2005/8/layout/vList3" loCatId="" qsTypeId="urn:microsoft.com/office/officeart/2005/8/quickstyle/simple1" qsCatId="simple" csTypeId="urn:microsoft.com/office/officeart/2005/8/colors/accent1_2" csCatId="accent1" phldr="1"/>
      <dgm:spPr/>
      <dgm:t>
        <a:bodyPr/>
        <a:lstStyle/>
        <a:p>
          <a:endParaRPr lang="en-US"/>
        </a:p>
      </dgm:t>
    </dgm:pt>
    <dgm:pt modelId="{61B2E26B-0C4B-204B-B2D1-451EEDFBDBC5}">
      <dgm:prSet phldrT="[Text]"/>
      <dgm:spPr/>
      <dgm:t>
        <a:bodyPr/>
        <a:lstStyle/>
        <a:p>
          <a:r>
            <a:rPr lang="en-US" b="1" dirty="0" smtClean="0"/>
            <a:t>Best predictors of grades</a:t>
          </a:r>
          <a:endParaRPr lang="en-US" b="1" dirty="0"/>
        </a:p>
      </dgm:t>
    </dgm:pt>
    <dgm:pt modelId="{3751234A-871F-7747-8B45-DF2E8C2631D6}" type="parTrans" cxnId="{A7CAC7AD-033F-F44F-84F0-DE6640D42550}">
      <dgm:prSet/>
      <dgm:spPr/>
      <dgm:t>
        <a:bodyPr/>
        <a:lstStyle/>
        <a:p>
          <a:endParaRPr lang="en-US"/>
        </a:p>
      </dgm:t>
    </dgm:pt>
    <dgm:pt modelId="{74F3376C-95D4-8548-84FF-5181F3E1BC0C}" type="sibTrans" cxnId="{A7CAC7AD-033F-F44F-84F0-DE6640D42550}">
      <dgm:prSet/>
      <dgm:spPr/>
      <dgm:t>
        <a:bodyPr/>
        <a:lstStyle/>
        <a:p>
          <a:endParaRPr lang="en-US"/>
        </a:p>
      </dgm:t>
    </dgm:pt>
    <dgm:pt modelId="{AE9C6561-2681-FE4B-9DD1-188A7C3D1B88}">
      <dgm:prSet phldrT="[Text]"/>
      <dgm:spPr/>
      <dgm:t>
        <a:bodyPr/>
        <a:lstStyle/>
        <a:p>
          <a:r>
            <a:rPr lang="en-US" dirty="0" smtClean="0"/>
            <a:t>Alcohol as a predictor</a:t>
          </a:r>
          <a:endParaRPr lang="en-US" dirty="0"/>
        </a:p>
      </dgm:t>
    </dgm:pt>
    <dgm:pt modelId="{B4692D9C-E620-D340-BEAE-D713EFAC09FE}" type="parTrans" cxnId="{69408101-DAF9-5D4B-A84D-0B1127D31596}">
      <dgm:prSet/>
      <dgm:spPr/>
      <dgm:t>
        <a:bodyPr/>
        <a:lstStyle/>
        <a:p>
          <a:endParaRPr lang="en-US"/>
        </a:p>
      </dgm:t>
    </dgm:pt>
    <dgm:pt modelId="{68D387B1-187F-BD4B-9CB1-747A1918CB2B}" type="sibTrans" cxnId="{69408101-DAF9-5D4B-A84D-0B1127D31596}">
      <dgm:prSet/>
      <dgm:spPr/>
      <dgm:t>
        <a:bodyPr/>
        <a:lstStyle/>
        <a:p>
          <a:endParaRPr lang="en-US"/>
        </a:p>
      </dgm:t>
    </dgm:pt>
    <dgm:pt modelId="{C26E3BD1-D1A1-B240-A2F4-E9339E81A715}">
      <dgm:prSet phldrT="[Text]"/>
      <dgm:spPr/>
      <dgm:t>
        <a:bodyPr/>
        <a:lstStyle/>
        <a:p>
          <a:r>
            <a:rPr lang="en-US" dirty="0" smtClean="0"/>
            <a:t>If considered by itself, it is significant</a:t>
          </a:r>
          <a:endParaRPr lang="en-US" dirty="0"/>
        </a:p>
      </dgm:t>
    </dgm:pt>
    <dgm:pt modelId="{0AA89378-A345-0E46-95E6-191980CD634C}" type="parTrans" cxnId="{FECA14D6-0BB9-9D44-9AF6-5F8CF2F14490}">
      <dgm:prSet/>
      <dgm:spPr/>
      <dgm:t>
        <a:bodyPr/>
        <a:lstStyle/>
        <a:p>
          <a:endParaRPr lang="en-US"/>
        </a:p>
      </dgm:t>
    </dgm:pt>
    <dgm:pt modelId="{2A9C13D9-43BC-C545-9DDC-14DECF882404}" type="sibTrans" cxnId="{FECA14D6-0BB9-9D44-9AF6-5F8CF2F14490}">
      <dgm:prSet/>
      <dgm:spPr/>
      <dgm:t>
        <a:bodyPr/>
        <a:lstStyle/>
        <a:p>
          <a:endParaRPr lang="en-US"/>
        </a:p>
      </dgm:t>
    </dgm:pt>
    <dgm:pt modelId="{B49BF4BC-2A5E-CA4F-9BAD-443B24A61411}">
      <dgm:prSet phldrT="[Text]"/>
      <dgm:spPr/>
      <dgm:t>
        <a:bodyPr/>
        <a:lstStyle/>
        <a:p>
          <a:r>
            <a:rPr lang="en-US" dirty="0" smtClean="0"/>
            <a:t>If considered in the full model, it is not significant</a:t>
          </a:r>
          <a:endParaRPr lang="en-US" dirty="0"/>
        </a:p>
      </dgm:t>
    </dgm:pt>
    <dgm:pt modelId="{4436A685-AC21-6449-80E4-D0A2E2D6ABBA}" type="parTrans" cxnId="{FB984EDB-F8A9-1848-BCC8-E14A799010DC}">
      <dgm:prSet/>
      <dgm:spPr/>
      <dgm:t>
        <a:bodyPr/>
        <a:lstStyle/>
        <a:p>
          <a:endParaRPr lang="en-US"/>
        </a:p>
      </dgm:t>
    </dgm:pt>
    <dgm:pt modelId="{B0AC45B5-FC82-AE47-ADF4-070A1D1D985A}" type="sibTrans" cxnId="{FB984EDB-F8A9-1848-BCC8-E14A799010DC}">
      <dgm:prSet/>
      <dgm:spPr/>
      <dgm:t>
        <a:bodyPr/>
        <a:lstStyle/>
        <a:p>
          <a:endParaRPr lang="en-US"/>
        </a:p>
      </dgm:t>
    </dgm:pt>
    <dgm:pt modelId="{6F94BEC0-3A02-6A48-82B7-D026594FC8E5}">
      <dgm:prSet phldrT="[Text]"/>
      <dgm:spPr/>
      <dgm:t>
        <a:bodyPr/>
        <a:lstStyle/>
        <a:p>
          <a:r>
            <a:rPr lang="en-US" dirty="0" smtClean="0"/>
            <a:t>Sex, address (Urban vs Rural), study time, failures of past classes, go out, absences</a:t>
          </a:r>
          <a:endParaRPr lang="en-US" dirty="0"/>
        </a:p>
      </dgm:t>
    </dgm:pt>
    <dgm:pt modelId="{AD0AAF79-E399-6842-8077-13CADE5A0584}" type="parTrans" cxnId="{3861F9B7-4794-4844-AFDE-7B54957C5A9D}">
      <dgm:prSet/>
      <dgm:spPr/>
      <dgm:t>
        <a:bodyPr/>
        <a:lstStyle/>
        <a:p>
          <a:endParaRPr lang="en-US"/>
        </a:p>
      </dgm:t>
    </dgm:pt>
    <dgm:pt modelId="{AF7DE296-60E2-724D-9254-4EB4489421EA}" type="sibTrans" cxnId="{3861F9B7-4794-4844-AFDE-7B54957C5A9D}">
      <dgm:prSet/>
      <dgm:spPr/>
      <dgm:t>
        <a:bodyPr/>
        <a:lstStyle/>
        <a:p>
          <a:endParaRPr lang="en-US"/>
        </a:p>
      </dgm:t>
    </dgm:pt>
    <dgm:pt modelId="{929790E9-B56C-5C44-865A-79A2C7BAB676}" type="pres">
      <dgm:prSet presAssocID="{265E5A66-FE27-D249-BEB8-0B05A207C68B}" presName="linearFlow" presStyleCnt="0">
        <dgm:presLayoutVars>
          <dgm:dir/>
          <dgm:resizeHandles val="exact"/>
        </dgm:presLayoutVars>
      </dgm:prSet>
      <dgm:spPr/>
      <dgm:t>
        <a:bodyPr/>
        <a:lstStyle/>
        <a:p>
          <a:endParaRPr lang="en-US"/>
        </a:p>
      </dgm:t>
    </dgm:pt>
    <dgm:pt modelId="{283003DE-2519-5A4F-A336-6CCBA8F5F26C}" type="pres">
      <dgm:prSet presAssocID="{61B2E26B-0C4B-204B-B2D1-451EEDFBDBC5}" presName="composite" presStyleCnt="0"/>
      <dgm:spPr/>
    </dgm:pt>
    <dgm:pt modelId="{E7E49FFC-71D3-F043-9337-7F67B35BAE6E}" type="pres">
      <dgm:prSet presAssocID="{61B2E26B-0C4B-204B-B2D1-451EEDFBDBC5}"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E4F3B246-0C66-3743-A324-8B1BA13FEA2E}" type="pres">
      <dgm:prSet presAssocID="{61B2E26B-0C4B-204B-B2D1-451EEDFBDBC5}" presName="txShp" presStyleLbl="node1" presStyleIdx="0" presStyleCnt="2">
        <dgm:presLayoutVars>
          <dgm:bulletEnabled val="1"/>
        </dgm:presLayoutVars>
      </dgm:prSet>
      <dgm:spPr/>
      <dgm:t>
        <a:bodyPr/>
        <a:lstStyle/>
        <a:p>
          <a:endParaRPr lang="en-US"/>
        </a:p>
      </dgm:t>
    </dgm:pt>
    <dgm:pt modelId="{716F26A5-327E-E94C-A038-F8A4596D6D9E}" type="pres">
      <dgm:prSet presAssocID="{74F3376C-95D4-8548-84FF-5181F3E1BC0C}" presName="spacing" presStyleCnt="0"/>
      <dgm:spPr/>
    </dgm:pt>
    <dgm:pt modelId="{51626943-9C3B-F445-A410-3A17CF9ECE18}" type="pres">
      <dgm:prSet presAssocID="{AE9C6561-2681-FE4B-9DD1-188A7C3D1B88}" presName="composite" presStyleCnt="0"/>
      <dgm:spPr/>
    </dgm:pt>
    <dgm:pt modelId="{DD45985F-93DC-3B40-903C-EF31F73E710F}" type="pres">
      <dgm:prSet presAssocID="{AE9C6561-2681-FE4B-9DD1-188A7C3D1B88}" presName="imgShp" presStyleLbl="fgImgPlace1" presStyleIdx="1" presStyleCnt="2" custLinFactNeighborX="-2495" custLinFactNeighborY="-1858"/>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87AF1307-8F58-AC41-936E-8004AFE82D43}" type="pres">
      <dgm:prSet presAssocID="{AE9C6561-2681-FE4B-9DD1-188A7C3D1B88}" presName="txShp" presStyleLbl="node1" presStyleIdx="1" presStyleCnt="2">
        <dgm:presLayoutVars>
          <dgm:bulletEnabled val="1"/>
        </dgm:presLayoutVars>
      </dgm:prSet>
      <dgm:spPr/>
      <dgm:t>
        <a:bodyPr/>
        <a:lstStyle/>
        <a:p>
          <a:endParaRPr lang="en-US"/>
        </a:p>
      </dgm:t>
    </dgm:pt>
  </dgm:ptLst>
  <dgm:cxnLst>
    <dgm:cxn modelId="{06E87E3D-05F3-F748-B499-853C79620310}" type="presOf" srcId="{265E5A66-FE27-D249-BEB8-0B05A207C68B}" destId="{929790E9-B56C-5C44-865A-79A2C7BAB676}" srcOrd="0" destOrd="0" presId="urn:microsoft.com/office/officeart/2005/8/layout/vList3"/>
    <dgm:cxn modelId="{0E705D9D-1E6D-0749-A357-A63581C7BF23}" type="presOf" srcId="{61B2E26B-0C4B-204B-B2D1-451EEDFBDBC5}" destId="{E4F3B246-0C66-3743-A324-8B1BA13FEA2E}" srcOrd="0" destOrd="0" presId="urn:microsoft.com/office/officeart/2005/8/layout/vList3"/>
    <dgm:cxn modelId="{3861F9B7-4794-4844-AFDE-7B54957C5A9D}" srcId="{61B2E26B-0C4B-204B-B2D1-451EEDFBDBC5}" destId="{6F94BEC0-3A02-6A48-82B7-D026594FC8E5}" srcOrd="0" destOrd="0" parTransId="{AD0AAF79-E399-6842-8077-13CADE5A0584}" sibTransId="{AF7DE296-60E2-724D-9254-4EB4489421EA}"/>
    <dgm:cxn modelId="{CF269EF2-6D25-E644-81D1-E0BFE3C7D6DD}" type="presOf" srcId="{6F94BEC0-3A02-6A48-82B7-D026594FC8E5}" destId="{E4F3B246-0C66-3743-A324-8B1BA13FEA2E}" srcOrd="0" destOrd="1" presId="urn:microsoft.com/office/officeart/2005/8/layout/vList3"/>
    <dgm:cxn modelId="{69408101-DAF9-5D4B-A84D-0B1127D31596}" srcId="{265E5A66-FE27-D249-BEB8-0B05A207C68B}" destId="{AE9C6561-2681-FE4B-9DD1-188A7C3D1B88}" srcOrd="1" destOrd="0" parTransId="{B4692D9C-E620-D340-BEAE-D713EFAC09FE}" sibTransId="{68D387B1-187F-BD4B-9CB1-747A1918CB2B}"/>
    <dgm:cxn modelId="{A7CAC7AD-033F-F44F-84F0-DE6640D42550}" srcId="{265E5A66-FE27-D249-BEB8-0B05A207C68B}" destId="{61B2E26B-0C4B-204B-B2D1-451EEDFBDBC5}" srcOrd="0" destOrd="0" parTransId="{3751234A-871F-7747-8B45-DF2E8C2631D6}" sibTransId="{74F3376C-95D4-8548-84FF-5181F3E1BC0C}"/>
    <dgm:cxn modelId="{94615657-330F-924E-BE69-37F7E1CB5774}" type="presOf" srcId="{C26E3BD1-D1A1-B240-A2F4-E9339E81A715}" destId="{87AF1307-8F58-AC41-936E-8004AFE82D43}" srcOrd="0" destOrd="1" presId="urn:microsoft.com/office/officeart/2005/8/layout/vList3"/>
    <dgm:cxn modelId="{FECA14D6-0BB9-9D44-9AF6-5F8CF2F14490}" srcId="{AE9C6561-2681-FE4B-9DD1-188A7C3D1B88}" destId="{C26E3BD1-D1A1-B240-A2F4-E9339E81A715}" srcOrd="0" destOrd="0" parTransId="{0AA89378-A345-0E46-95E6-191980CD634C}" sibTransId="{2A9C13D9-43BC-C545-9DDC-14DECF882404}"/>
    <dgm:cxn modelId="{AC7709DB-8F6A-7144-BE9D-50D2ADC10B1C}" type="presOf" srcId="{AE9C6561-2681-FE4B-9DD1-188A7C3D1B88}" destId="{87AF1307-8F58-AC41-936E-8004AFE82D43}" srcOrd="0" destOrd="0" presId="urn:microsoft.com/office/officeart/2005/8/layout/vList3"/>
    <dgm:cxn modelId="{50FB1F4E-FAC4-D14E-9769-2EF44698A70E}" type="presOf" srcId="{B49BF4BC-2A5E-CA4F-9BAD-443B24A61411}" destId="{87AF1307-8F58-AC41-936E-8004AFE82D43}" srcOrd="0" destOrd="2" presId="urn:microsoft.com/office/officeart/2005/8/layout/vList3"/>
    <dgm:cxn modelId="{FB984EDB-F8A9-1848-BCC8-E14A799010DC}" srcId="{AE9C6561-2681-FE4B-9DD1-188A7C3D1B88}" destId="{B49BF4BC-2A5E-CA4F-9BAD-443B24A61411}" srcOrd="1" destOrd="0" parTransId="{4436A685-AC21-6449-80E4-D0A2E2D6ABBA}" sibTransId="{B0AC45B5-FC82-AE47-ADF4-070A1D1D985A}"/>
    <dgm:cxn modelId="{CC1EDCCA-D5DF-1C42-81FC-FAC82E649FC2}" type="presParOf" srcId="{929790E9-B56C-5C44-865A-79A2C7BAB676}" destId="{283003DE-2519-5A4F-A336-6CCBA8F5F26C}" srcOrd="0" destOrd="0" presId="urn:microsoft.com/office/officeart/2005/8/layout/vList3"/>
    <dgm:cxn modelId="{13135DC0-26E3-7C4C-8091-913B45D3F18D}" type="presParOf" srcId="{283003DE-2519-5A4F-A336-6CCBA8F5F26C}" destId="{E7E49FFC-71D3-F043-9337-7F67B35BAE6E}" srcOrd="0" destOrd="0" presId="urn:microsoft.com/office/officeart/2005/8/layout/vList3"/>
    <dgm:cxn modelId="{21951A4E-F9F3-6F4A-9370-A83521BF83BD}" type="presParOf" srcId="{283003DE-2519-5A4F-A336-6CCBA8F5F26C}" destId="{E4F3B246-0C66-3743-A324-8B1BA13FEA2E}" srcOrd="1" destOrd="0" presId="urn:microsoft.com/office/officeart/2005/8/layout/vList3"/>
    <dgm:cxn modelId="{9CEFB3C5-09DF-F64E-BE2D-D05BE6B76952}" type="presParOf" srcId="{929790E9-B56C-5C44-865A-79A2C7BAB676}" destId="{716F26A5-327E-E94C-A038-F8A4596D6D9E}" srcOrd="1" destOrd="0" presId="urn:microsoft.com/office/officeart/2005/8/layout/vList3"/>
    <dgm:cxn modelId="{42FB6899-BD37-4F44-9629-55F2E63108EF}" type="presParOf" srcId="{929790E9-B56C-5C44-865A-79A2C7BAB676}" destId="{51626943-9C3B-F445-A410-3A17CF9ECE18}" srcOrd="2" destOrd="0" presId="urn:microsoft.com/office/officeart/2005/8/layout/vList3"/>
    <dgm:cxn modelId="{DF7E0A23-0DFE-104F-A2E9-E97697B9A015}" type="presParOf" srcId="{51626943-9C3B-F445-A410-3A17CF9ECE18}" destId="{DD45985F-93DC-3B40-903C-EF31F73E710F}" srcOrd="0" destOrd="0" presId="urn:microsoft.com/office/officeart/2005/8/layout/vList3"/>
    <dgm:cxn modelId="{7100FB0D-1AB5-DF45-8A07-DD7E491AA7EB}" type="presParOf" srcId="{51626943-9C3B-F445-A410-3A17CF9ECE18}" destId="{87AF1307-8F58-AC41-936E-8004AFE82D4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3E097-EB9B-7845-9B39-A011F3F4473A}">
      <dsp:nvSpPr>
        <dsp:cNvPr id="0" name=""/>
        <dsp:cNvSpPr/>
      </dsp:nvSpPr>
      <dsp:spPr>
        <a:xfrm>
          <a:off x="0" y="40640"/>
          <a:ext cx="10156825" cy="11512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kern="1200" dirty="0" smtClean="0"/>
            <a:t>A) What predicts our grades?</a:t>
          </a:r>
          <a:endParaRPr lang="en-US" sz="4800" kern="1200" dirty="0"/>
        </a:p>
      </dsp:txBody>
      <dsp:txXfrm>
        <a:off x="56201" y="96841"/>
        <a:ext cx="10044423" cy="1038877"/>
      </dsp:txXfrm>
    </dsp:sp>
    <dsp:sp modelId="{2E4059AD-8337-9649-AD88-805DF7E03FCE}">
      <dsp:nvSpPr>
        <dsp:cNvPr id="0" name=""/>
        <dsp:cNvSpPr/>
      </dsp:nvSpPr>
      <dsp:spPr>
        <a:xfrm>
          <a:off x="0" y="1191919"/>
          <a:ext cx="10156825" cy="129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2479" tIns="60960" rIns="341376" bIns="60960" numCol="1" spcCol="1270" anchor="t" anchorCtr="0">
          <a:noAutofit/>
        </a:bodyPr>
        <a:lstStyle/>
        <a:p>
          <a:pPr marL="285750" lvl="1" indent="-285750" algn="l" defTabSz="1644650">
            <a:lnSpc>
              <a:spcPct val="90000"/>
            </a:lnSpc>
            <a:spcBef>
              <a:spcPct val="0"/>
            </a:spcBef>
            <a:spcAft>
              <a:spcPct val="20000"/>
            </a:spcAft>
            <a:buChar char="•"/>
          </a:pPr>
          <a:r>
            <a:rPr lang="en-US" sz="3700" kern="1200" dirty="0" smtClean="0"/>
            <a:t>Best model selection</a:t>
          </a:r>
          <a:endParaRPr lang="en-US" sz="3700" kern="1200" dirty="0"/>
        </a:p>
        <a:p>
          <a:pPr marL="285750" lvl="1" indent="-285750" algn="l" defTabSz="1644650">
            <a:lnSpc>
              <a:spcPct val="90000"/>
            </a:lnSpc>
            <a:spcBef>
              <a:spcPct val="0"/>
            </a:spcBef>
            <a:spcAft>
              <a:spcPct val="20000"/>
            </a:spcAft>
            <a:buChar char="•"/>
          </a:pPr>
          <a:endParaRPr lang="en-US" sz="3700" kern="1200" dirty="0"/>
        </a:p>
      </dsp:txBody>
      <dsp:txXfrm>
        <a:off x="0" y="1191919"/>
        <a:ext cx="10156825" cy="1291680"/>
      </dsp:txXfrm>
    </dsp:sp>
    <dsp:sp modelId="{43D36177-29DB-E743-8368-A39F7FE336FA}">
      <dsp:nvSpPr>
        <dsp:cNvPr id="0" name=""/>
        <dsp:cNvSpPr/>
      </dsp:nvSpPr>
      <dsp:spPr>
        <a:xfrm>
          <a:off x="0" y="2483600"/>
          <a:ext cx="10156825" cy="11512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kern="1200" dirty="0" smtClean="0"/>
            <a:t>B) Is Alcohol a good predictor?</a:t>
          </a:r>
          <a:endParaRPr lang="en-US" sz="4800" kern="1200" dirty="0"/>
        </a:p>
      </dsp:txBody>
      <dsp:txXfrm>
        <a:off x="56201" y="2539801"/>
        <a:ext cx="10044423" cy="1038877"/>
      </dsp:txXfrm>
    </dsp:sp>
    <dsp:sp modelId="{7F513E14-7217-A449-82CE-CF590BB0A0C8}">
      <dsp:nvSpPr>
        <dsp:cNvPr id="0" name=""/>
        <dsp:cNvSpPr/>
      </dsp:nvSpPr>
      <dsp:spPr>
        <a:xfrm>
          <a:off x="0" y="3634880"/>
          <a:ext cx="10156825" cy="794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2479" tIns="60960" rIns="341376" bIns="60960" numCol="1" spcCol="1270" anchor="t" anchorCtr="0">
          <a:noAutofit/>
        </a:bodyPr>
        <a:lstStyle/>
        <a:p>
          <a:pPr marL="285750" lvl="1" indent="-285750" algn="l" defTabSz="1644650">
            <a:lnSpc>
              <a:spcPct val="90000"/>
            </a:lnSpc>
            <a:spcBef>
              <a:spcPct val="0"/>
            </a:spcBef>
            <a:spcAft>
              <a:spcPct val="20000"/>
            </a:spcAft>
            <a:buChar char="•"/>
          </a:pPr>
          <a:r>
            <a:rPr lang="en-US" sz="3700" kern="1200" dirty="0" smtClean="0"/>
            <a:t>Simple and multi-linear regression</a:t>
          </a:r>
          <a:endParaRPr lang="en-US" sz="3700" kern="1200" dirty="0"/>
        </a:p>
      </dsp:txBody>
      <dsp:txXfrm>
        <a:off x="0" y="3634880"/>
        <a:ext cx="10156825" cy="794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3DE68-8E67-C74F-A871-C04AB5CFC6C5}">
      <dsp:nvSpPr>
        <dsp:cNvPr id="0" name=""/>
        <dsp:cNvSpPr/>
      </dsp:nvSpPr>
      <dsp:spPr>
        <a:xfrm>
          <a:off x="7141" y="561524"/>
          <a:ext cx="2134631" cy="128077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R</a:t>
          </a:r>
          <a:r>
            <a:rPr lang="en-US" sz="2100" kern="1200" baseline="30000" dirty="0" smtClean="0"/>
            <a:t>2</a:t>
          </a:r>
          <a:r>
            <a:rPr lang="en-US" sz="2100" kern="1200" dirty="0" smtClean="0"/>
            <a:t>, R</a:t>
          </a:r>
          <a:r>
            <a:rPr lang="en-US" sz="2100" kern="1200" baseline="30000" dirty="0" smtClean="0"/>
            <a:t>2</a:t>
          </a:r>
          <a:r>
            <a:rPr lang="en-US" sz="2100" kern="1200" dirty="0" smtClean="0"/>
            <a:t> </a:t>
          </a:r>
          <a:r>
            <a:rPr lang="en-US" sz="2100" kern="1200" dirty="0" err="1" smtClean="0"/>
            <a:t>Adj</a:t>
          </a:r>
          <a:r>
            <a:rPr lang="en-US" sz="2100" kern="1200" dirty="0" smtClean="0"/>
            <a:t>, Lasso, Mallow C, AIC, BIC</a:t>
          </a:r>
          <a:endParaRPr lang="en-US" sz="2100" kern="1200" dirty="0"/>
        </a:p>
      </dsp:txBody>
      <dsp:txXfrm>
        <a:off x="44654" y="599037"/>
        <a:ext cx="2059605" cy="1205752"/>
      </dsp:txXfrm>
    </dsp:sp>
    <dsp:sp modelId="{19FB2C70-6B70-3F46-8EB1-F204F8FB0A8E}">
      <dsp:nvSpPr>
        <dsp:cNvPr id="0" name=""/>
        <dsp:cNvSpPr/>
      </dsp:nvSpPr>
      <dsp:spPr>
        <a:xfrm>
          <a:off x="2355236" y="937219"/>
          <a:ext cx="452541" cy="52938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2355236" y="1043097"/>
        <a:ext cx="316779" cy="317632"/>
      </dsp:txXfrm>
    </dsp:sp>
    <dsp:sp modelId="{0A41A342-3CBB-044F-ABAE-D2465F25F4E9}">
      <dsp:nvSpPr>
        <dsp:cNvPr id="0" name=""/>
        <dsp:cNvSpPr/>
      </dsp:nvSpPr>
      <dsp:spPr>
        <a:xfrm>
          <a:off x="2995625" y="561524"/>
          <a:ext cx="2134631" cy="128077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Diagnostic plots, Shapiro-Wilk Test</a:t>
          </a:r>
          <a:endParaRPr lang="en-US" sz="2100" kern="1200" dirty="0"/>
        </a:p>
      </dsp:txBody>
      <dsp:txXfrm>
        <a:off x="3033138" y="599037"/>
        <a:ext cx="2059605" cy="1205752"/>
      </dsp:txXfrm>
    </dsp:sp>
    <dsp:sp modelId="{93D094EF-B4BC-874B-AD24-42533B1F8AEE}">
      <dsp:nvSpPr>
        <dsp:cNvPr id="0" name=""/>
        <dsp:cNvSpPr/>
      </dsp:nvSpPr>
      <dsp:spPr>
        <a:xfrm>
          <a:off x="5343720" y="937219"/>
          <a:ext cx="452541" cy="52938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5343720" y="1043097"/>
        <a:ext cx="316779" cy="317632"/>
      </dsp:txXfrm>
    </dsp:sp>
    <dsp:sp modelId="{BA03DEE3-1593-E24A-9D3A-CD054D8700BB}">
      <dsp:nvSpPr>
        <dsp:cNvPr id="0" name=""/>
        <dsp:cNvSpPr/>
      </dsp:nvSpPr>
      <dsp:spPr>
        <a:xfrm>
          <a:off x="5984109" y="561524"/>
          <a:ext cx="2134631" cy="128077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VIFs</a:t>
          </a:r>
          <a:endParaRPr lang="en-US" sz="2100" kern="1200" dirty="0"/>
        </a:p>
      </dsp:txBody>
      <dsp:txXfrm>
        <a:off x="6021622" y="599037"/>
        <a:ext cx="2059605" cy="1205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D93CF-5E4F-2448-B025-630436524F18}">
      <dsp:nvSpPr>
        <dsp:cNvPr id="0" name=""/>
        <dsp:cNvSpPr/>
      </dsp:nvSpPr>
      <dsp:spPr>
        <a:xfrm rot="4396374">
          <a:off x="2300005" y="894628"/>
          <a:ext cx="3881041" cy="2706542"/>
        </a:xfrm>
        <a:prstGeom prst="swooshArrow">
          <a:avLst>
            <a:gd name="adj1" fmla="val 16310"/>
            <a:gd name="adj2" fmla="val 313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FAB190F-EE25-B243-A03D-45853FFD1482}">
      <dsp:nvSpPr>
        <dsp:cNvPr id="0" name=""/>
        <dsp:cNvSpPr/>
      </dsp:nvSpPr>
      <dsp:spPr>
        <a:xfrm>
          <a:off x="3657123" y="1248034"/>
          <a:ext cx="98008" cy="98008"/>
        </a:xfrm>
        <a:prstGeom prst="ellipse">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dsp:style>
    </dsp:sp>
    <dsp:sp modelId="{6AAD0366-63B0-5240-BC53-B33BCBFA3B74}">
      <dsp:nvSpPr>
        <dsp:cNvPr id="0" name=""/>
        <dsp:cNvSpPr/>
      </dsp:nvSpPr>
      <dsp:spPr>
        <a:xfrm>
          <a:off x="4328211" y="1789328"/>
          <a:ext cx="98008" cy="98008"/>
        </a:xfrm>
        <a:prstGeom prst="ellipse">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dsp:style>
    </dsp:sp>
    <dsp:sp modelId="{15D82C2E-E023-7945-8C84-540A594AFE9B}">
      <dsp:nvSpPr>
        <dsp:cNvPr id="0" name=""/>
        <dsp:cNvSpPr/>
      </dsp:nvSpPr>
      <dsp:spPr>
        <a:xfrm>
          <a:off x="4831156" y="2422337"/>
          <a:ext cx="98008" cy="98008"/>
        </a:xfrm>
        <a:prstGeom prst="ellipse">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dsp:style>
    </dsp:sp>
    <dsp:sp modelId="{E2B0F603-EF76-7440-BE50-866FD7A19C44}">
      <dsp:nvSpPr>
        <dsp:cNvPr id="0" name=""/>
        <dsp:cNvSpPr/>
      </dsp:nvSpPr>
      <dsp:spPr>
        <a:xfrm>
          <a:off x="1943099" y="0"/>
          <a:ext cx="1829790" cy="7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lvl="0" algn="ctr" defTabSz="800100">
            <a:lnSpc>
              <a:spcPct val="90000"/>
            </a:lnSpc>
            <a:spcBef>
              <a:spcPct val="0"/>
            </a:spcBef>
            <a:spcAft>
              <a:spcPct val="35000"/>
            </a:spcAft>
          </a:pPr>
          <a:r>
            <a:rPr lang="en-US" sz="1800" kern="1200" dirty="0" smtClean="0"/>
            <a:t>Best model  selection:</a:t>
          </a:r>
          <a:endParaRPr lang="en-US" sz="1800" kern="1200" dirty="0"/>
        </a:p>
      </dsp:txBody>
      <dsp:txXfrm>
        <a:off x="1943099" y="0"/>
        <a:ext cx="1829790" cy="719328"/>
      </dsp:txXfrm>
    </dsp:sp>
    <dsp:sp modelId="{7A69F33A-BF63-204C-88E1-3C49DE5F958D}">
      <dsp:nvSpPr>
        <dsp:cNvPr id="0" name=""/>
        <dsp:cNvSpPr/>
      </dsp:nvSpPr>
      <dsp:spPr>
        <a:xfrm>
          <a:off x="4115400" y="685803"/>
          <a:ext cx="2670505" cy="7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l" defTabSz="800100">
            <a:lnSpc>
              <a:spcPct val="90000"/>
            </a:lnSpc>
            <a:spcBef>
              <a:spcPct val="0"/>
            </a:spcBef>
            <a:spcAft>
              <a:spcPct val="35000"/>
            </a:spcAft>
          </a:pPr>
          <a:r>
            <a:rPr lang="en-US" sz="1800" kern="1200" dirty="0" smtClean="0"/>
            <a:t>R</a:t>
          </a:r>
          <a:r>
            <a:rPr lang="en-US" sz="1800" kern="1200" baseline="30000" dirty="0" smtClean="0"/>
            <a:t>2</a:t>
          </a:r>
          <a:r>
            <a:rPr lang="en-US" sz="1800" kern="1200" dirty="0" smtClean="0"/>
            <a:t>, R</a:t>
          </a:r>
          <a:r>
            <a:rPr lang="en-US" sz="1800" kern="1200" baseline="30000" dirty="0" smtClean="0"/>
            <a:t>2</a:t>
          </a:r>
          <a:r>
            <a:rPr lang="en-US" sz="1800" kern="1200" dirty="0" smtClean="0"/>
            <a:t> </a:t>
          </a:r>
          <a:r>
            <a:rPr lang="en-US" sz="1800" kern="1200" dirty="0" err="1" smtClean="0"/>
            <a:t>Adj</a:t>
          </a:r>
          <a:r>
            <a:rPr lang="en-US" sz="1800" kern="1200" dirty="0" smtClean="0"/>
            <a:t>, Lasso, Mallow C, AIC, BIC</a:t>
          </a:r>
          <a:endParaRPr lang="en-US" sz="1800" kern="1200" dirty="0"/>
        </a:p>
      </dsp:txBody>
      <dsp:txXfrm>
        <a:off x="4115400" y="685803"/>
        <a:ext cx="2670505" cy="719328"/>
      </dsp:txXfrm>
    </dsp:sp>
    <dsp:sp modelId="{65067310-D0FF-CB42-A999-96FF8AE45592}">
      <dsp:nvSpPr>
        <dsp:cNvPr id="0" name=""/>
        <dsp:cNvSpPr/>
      </dsp:nvSpPr>
      <dsp:spPr>
        <a:xfrm>
          <a:off x="787478" y="1676397"/>
          <a:ext cx="3327929" cy="7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r" defTabSz="800100">
            <a:lnSpc>
              <a:spcPct val="90000"/>
            </a:lnSpc>
            <a:spcBef>
              <a:spcPct val="0"/>
            </a:spcBef>
            <a:spcAft>
              <a:spcPct val="35000"/>
            </a:spcAft>
          </a:pPr>
          <a:r>
            <a:rPr lang="en-US" sz="1800" kern="1200" dirty="0" smtClean="0"/>
            <a:t>Diagnostic plots, Shapiro-Wilk Test</a:t>
          </a:r>
          <a:endParaRPr lang="en-US" sz="1800" kern="1200" dirty="0"/>
        </a:p>
      </dsp:txBody>
      <dsp:txXfrm>
        <a:off x="787478" y="1676397"/>
        <a:ext cx="3327929" cy="719328"/>
      </dsp:txXfrm>
    </dsp:sp>
    <dsp:sp modelId="{B70489D9-2F14-E644-ADE8-A5470DC2CDEB}">
      <dsp:nvSpPr>
        <dsp:cNvPr id="0" name=""/>
        <dsp:cNvSpPr/>
      </dsp:nvSpPr>
      <dsp:spPr>
        <a:xfrm>
          <a:off x="5256504" y="2111677"/>
          <a:ext cx="1631975" cy="7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l" defTabSz="800100">
            <a:lnSpc>
              <a:spcPct val="90000"/>
            </a:lnSpc>
            <a:spcBef>
              <a:spcPct val="0"/>
            </a:spcBef>
            <a:spcAft>
              <a:spcPct val="35000"/>
            </a:spcAft>
          </a:pPr>
          <a:r>
            <a:rPr lang="en-US" sz="1800" kern="1200" dirty="0" smtClean="0"/>
            <a:t>VIFs</a:t>
          </a:r>
          <a:endParaRPr lang="en-US" sz="1800" kern="1200" dirty="0"/>
        </a:p>
      </dsp:txBody>
      <dsp:txXfrm>
        <a:off x="5256504" y="2111677"/>
        <a:ext cx="1631975" cy="719328"/>
      </dsp:txXfrm>
    </dsp:sp>
    <dsp:sp modelId="{37C3FDBE-4E43-B44D-9295-8909F11197BF}">
      <dsp:nvSpPr>
        <dsp:cNvPr id="0" name=""/>
        <dsp:cNvSpPr/>
      </dsp:nvSpPr>
      <dsp:spPr>
        <a:xfrm>
          <a:off x="2489836" y="3776472"/>
          <a:ext cx="6324597" cy="7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lvl="0" algn="ctr" defTabSz="800100">
            <a:lnSpc>
              <a:spcPct val="90000"/>
            </a:lnSpc>
            <a:spcBef>
              <a:spcPct val="0"/>
            </a:spcBef>
            <a:spcAft>
              <a:spcPct val="35000"/>
            </a:spcAft>
          </a:pPr>
          <a:r>
            <a:rPr lang="en-US" sz="1800" kern="1200" dirty="0" smtClean="0"/>
            <a:t>Model with 6 predictors: </a:t>
          </a:r>
          <a14:m xmlns:a14="http://schemas.microsoft.com/office/drawing/2010/main">
            <m:oMath xmlns:m="http://schemas.openxmlformats.org/officeDocument/2006/math">
              <m:r>
                <a:rPr lang="en-US" sz="1800" b="0" i="1" kern="1200" smtClean="0">
                  <a:latin typeface="Cambria Math" charset="0"/>
                </a:rPr>
                <m:t>𝐺</m:t>
              </m:r>
              <m:r>
                <a:rPr lang="en-US" sz="1800" b="0" i="1" kern="1200" smtClean="0">
                  <a:latin typeface="Cambria Math" charset="0"/>
                </a:rPr>
                <m:t>3=</m:t>
              </m:r>
              <m:sSub>
                <m:sSubPr>
                  <m:ctrlPr>
                    <a:rPr lang="en-US" sz="1800" b="0" i="1" kern="1200" smtClean="0">
                      <a:latin typeface="Cambria Math" charset="0"/>
                    </a:rPr>
                  </m:ctrlPr>
                </m:sSubPr>
                <m:e>
                  <m:r>
                    <a:rPr lang="en-US" sz="1800" b="0" i="1" kern="1200" smtClean="0">
                      <a:latin typeface="Cambria Math" charset="0"/>
                      <a:ea typeface="Cambria Math" charset="0"/>
                      <a:cs typeface="Cambria Math" charset="0"/>
                    </a:rPr>
                    <m:t>𝛽</m:t>
                  </m:r>
                </m:e>
                <m:sub>
                  <m:r>
                    <a:rPr lang="en-US" sz="1800" b="0" i="1" kern="1200" smtClean="0">
                      <a:latin typeface="Cambria Math" charset="0"/>
                    </a:rPr>
                    <m:t>0</m:t>
                  </m:r>
                </m:sub>
              </m:sSub>
              <m:r>
                <a:rPr lang="en-US" sz="1800" b="0" i="1" kern="1200" smtClean="0">
                  <a:latin typeface="Cambria Math" charset="0"/>
                </a:rPr>
                <m:t>+</m:t>
              </m:r>
              <m:sSub>
                <m:sSubPr>
                  <m:ctrlPr>
                    <a:rPr lang="en-US" sz="1800" b="0" i="1" kern="1200" smtClean="0">
                      <a:latin typeface="Cambria Math" charset="0"/>
                    </a:rPr>
                  </m:ctrlPr>
                </m:sSubPr>
                <m:e>
                  <m:r>
                    <a:rPr lang="en-US" sz="1800" b="0" i="1" kern="1200" smtClean="0">
                      <a:latin typeface="Cambria Math" charset="0"/>
                      <a:ea typeface="Cambria Math" charset="0"/>
                      <a:cs typeface="Cambria Math" charset="0"/>
                    </a:rPr>
                    <m:t>𝛽</m:t>
                  </m:r>
                </m:e>
                <m:sub>
                  <m:r>
                    <a:rPr lang="en-US" sz="1800" b="0" i="1" kern="1200" smtClean="0">
                      <a:latin typeface="Cambria Math" charset="0"/>
                      <a:ea typeface="Cambria Math" charset="0"/>
                      <a:cs typeface="Cambria Math" charset="0"/>
                    </a:rPr>
                    <m:t>1</m:t>
                  </m:r>
                </m:sub>
              </m:sSub>
              <m:r>
                <a:rPr lang="en-US" sz="1800" b="0" i="1" kern="1200" smtClean="0">
                  <a:latin typeface="Cambria Math" charset="0"/>
                </a:rPr>
                <m:t>𝑠𝑒𝑥𝑀</m:t>
              </m:r>
              <m:r>
                <a:rPr lang="en-US" sz="1800" b="0" i="1" kern="1200" smtClean="0">
                  <a:latin typeface="Cambria Math" charset="0"/>
                </a:rPr>
                <m:t>+</m:t>
              </m:r>
              <m:sSub>
                <m:sSubPr>
                  <m:ctrlPr>
                    <a:rPr lang="en-US" sz="1800" b="0" i="1" kern="1200" smtClean="0">
                      <a:latin typeface="Cambria Math" charset="0"/>
                    </a:rPr>
                  </m:ctrlPr>
                </m:sSubPr>
                <m:e>
                  <m:r>
                    <a:rPr lang="en-US" sz="1800" b="0" i="1" kern="1200" smtClean="0">
                      <a:latin typeface="Cambria Math" charset="0"/>
                      <a:ea typeface="Cambria Math" charset="0"/>
                      <a:cs typeface="Cambria Math" charset="0"/>
                    </a:rPr>
                    <m:t>𝛽</m:t>
                  </m:r>
                </m:e>
                <m:sub>
                  <m:r>
                    <a:rPr lang="en-US" sz="1800" b="0" i="1" kern="1200" smtClean="0">
                      <a:latin typeface="Cambria Math" charset="0"/>
                      <a:ea typeface="Cambria Math" charset="0"/>
                      <a:cs typeface="Cambria Math" charset="0"/>
                    </a:rPr>
                    <m:t>2</m:t>
                  </m:r>
                </m:sub>
              </m:sSub>
              <m:r>
                <a:rPr lang="en-US" sz="1800" b="0" i="1" kern="1200" smtClean="0">
                  <a:latin typeface="Cambria Math" charset="0"/>
                </a:rPr>
                <m:t>𝑎𝑑𝑑𝑟𝑒𝑠𝑠𝑈</m:t>
              </m:r>
              <m:r>
                <a:rPr lang="en-US" sz="1800" b="0" i="1" kern="1200" smtClean="0">
                  <a:latin typeface="Cambria Math" charset="0"/>
                </a:rPr>
                <m:t>+</m:t>
              </m:r>
              <m:sSub>
                <m:sSubPr>
                  <m:ctrlPr>
                    <a:rPr lang="en-US" sz="1800" b="0" i="1" kern="1200" smtClean="0">
                      <a:latin typeface="Cambria Math" charset="0"/>
                    </a:rPr>
                  </m:ctrlPr>
                </m:sSubPr>
                <m:e>
                  <m:r>
                    <a:rPr lang="en-US" sz="1800" b="0" i="1" kern="1200" smtClean="0">
                      <a:latin typeface="Cambria Math" charset="0"/>
                      <a:ea typeface="Cambria Math" charset="0"/>
                      <a:cs typeface="Cambria Math" charset="0"/>
                    </a:rPr>
                    <m:t>𝛽</m:t>
                  </m:r>
                </m:e>
                <m:sub>
                  <m:r>
                    <a:rPr lang="en-US" sz="1800" b="0" i="1" kern="1200" smtClean="0">
                      <a:latin typeface="Cambria Math" charset="0"/>
                      <a:ea typeface="Cambria Math" charset="0"/>
                      <a:cs typeface="Cambria Math" charset="0"/>
                    </a:rPr>
                    <m:t>3</m:t>
                  </m:r>
                </m:sub>
              </m:sSub>
              <m:r>
                <a:rPr lang="en-US" sz="1800" b="0" i="1" kern="1200" smtClean="0">
                  <a:latin typeface="Cambria Math" charset="0"/>
                </a:rPr>
                <m:t>𝑠𝑡𝑢𝑑𝑦𝑡𝑖𝑚𝑒</m:t>
              </m:r>
              <m:r>
                <a:rPr lang="en-US" sz="1800" b="0" i="1" kern="1200" smtClean="0">
                  <a:latin typeface="Cambria Math" charset="0"/>
                </a:rPr>
                <m:t>+</m:t>
              </m:r>
              <m:sSub>
                <m:sSubPr>
                  <m:ctrlPr>
                    <a:rPr lang="en-US" sz="1800" b="0" i="1" kern="1200" smtClean="0">
                      <a:latin typeface="Cambria Math" charset="0"/>
                    </a:rPr>
                  </m:ctrlPr>
                </m:sSubPr>
                <m:e>
                  <m:r>
                    <a:rPr lang="en-US" sz="1800" b="0" i="1" kern="1200" smtClean="0">
                      <a:latin typeface="Cambria Math" charset="0"/>
                      <a:ea typeface="Cambria Math" charset="0"/>
                      <a:cs typeface="Cambria Math" charset="0"/>
                    </a:rPr>
                    <m:t>𝛽</m:t>
                  </m:r>
                </m:e>
                <m:sub>
                  <m:r>
                    <a:rPr lang="en-US" sz="1800" b="0" i="1" kern="1200" smtClean="0">
                      <a:latin typeface="Cambria Math" charset="0"/>
                      <a:ea typeface="Cambria Math" charset="0"/>
                      <a:cs typeface="Cambria Math" charset="0"/>
                    </a:rPr>
                    <m:t>4 </m:t>
                  </m:r>
                </m:sub>
              </m:sSub>
              <m:r>
                <a:rPr lang="en-US" sz="1800" b="0" i="1" kern="1200" smtClean="0">
                  <a:latin typeface="Cambria Math" charset="0"/>
                </a:rPr>
                <m:t>𝑓𝑎𝑖𝑙𝑢𝑟𝑒𝑠</m:t>
              </m:r>
              <m:r>
                <a:rPr lang="en-US" sz="1800" b="0" i="1" kern="1200" smtClean="0">
                  <a:latin typeface="Cambria Math" charset="0"/>
                </a:rPr>
                <m:t>+ </m:t>
              </m:r>
              <m:sSub>
                <m:sSubPr>
                  <m:ctrlPr>
                    <a:rPr lang="en-US" sz="1800" b="0" i="1" kern="1200" smtClean="0">
                      <a:latin typeface="Cambria Math" charset="0"/>
                    </a:rPr>
                  </m:ctrlPr>
                </m:sSubPr>
                <m:e>
                  <m:r>
                    <a:rPr lang="en-US" sz="1800" b="0" i="1" kern="1200" smtClean="0">
                      <a:latin typeface="Cambria Math" charset="0"/>
                      <a:ea typeface="Cambria Math" charset="0"/>
                      <a:cs typeface="Cambria Math" charset="0"/>
                    </a:rPr>
                    <m:t>𝛽</m:t>
                  </m:r>
                </m:e>
                <m:sub>
                  <m:r>
                    <a:rPr lang="en-US" sz="1800" b="0" i="1" kern="1200" smtClean="0">
                      <a:latin typeface="Cambria Math" charset="0"/>
                      <a:ea typeface="Cambria Math" charset="0"/>
                      <a:cs typeface="Cambria Math" charset="0"/>
                    </a:rPr>
                    <m:t>5</m:t>
                  </m:r>
                </m:sub>
              </m:sSub>
              <m:r>
                <a:rPr lang="en-US" sz="1800" b="0" i="1" kern="1200" smtClean="0">
                  <a:latin typeface="Cambria Math" charset="0"/>
                </a:rPr>
                <m:t>𝑔𝑜𝑢𝑜𝑢𝑡</m:t>
              </m:r>
              <m:r>
                <a:rPr lang="en-US" sz="1800" b="0" i="1" kern="1200" smtClean="0">
                  <a:latin typeface="Cambria Math" charset="0"/>
                </a:rPr>
                <m:t>++</m:t>
              </m:r>
              <m:sSub>
                <m:sSubPr>
                  <m:ctrlPr>
                    <a:rPr lang="en-US" sz="1800" b="0" i="1" kern="1200" smtClean="0">
                      <a:latin typeface="Cambria Math" charset="0"/>
                    </a:rPr>
                  </m:ctrlPr>
                </m:sSubPr>
                <m:e>
                  <m:r>
                    <a:rPr lang="en-US" sz="1800" b="0" i="1" kern="1200" smtClean="0">
                      <a:latin typeface="Cambria Math" charset="0"/>
                      <a:ea typeface="Cambria Math" charset="0"/>
                      <a:cs typeface="Cambria Math" charset="0"/>
                    </a:rPr>
                    <m:t>𝛽</m:t>
                  </m:r>
                </m:e>
                <m:sub>
                  <m:r>
                    <a:rPr lang="en-US" sz="1800" b="0" i="1" kern="1200" smtClean="0">
                      <a:latin typeface="Cambria Math" charset="0"/>
                      <a:ea typeface="Cambria Math" charset="0"/>
                      <a:cs typeface="Cambria Math" charset="0"/>
                    </a:rPr>
                    <m:t>6</m:t>
                  </m:r>
                </m:sub>
              </m:sSub>
              <m:r>
                <a:rPr lang="en-US" sz="1800" b="0" i="1" kern="1200" smtClean="0">
                  <a:latin typeface="Cambria Math" charset="0"/>
                </a:rPr>
                <m:t>𝑎𝑏𝑠𝑒𝑛𝑐𝑒𝑠</m:t>
              </m:r>
              <m:r>
                <a:rPr lang="en-US" sz="1800" b="0" i="1" kern="1200" smtClean="0">
                  <a:latin typeface="Cambria Math" charset="0"/>
                </a:rPr>
                <m:t>+ </m:t>
              </m:r>
              <m:r>
                <a:rPr lang="en-US" sz="1800" b="0" i="1" kern="1200" smtClean="0">
                  <a:latin typeface="Cambria Math" charset="0"/>
                  <a:ea typeface="Cambria Math" charset="0"/>
                  <a:cs typeface="Cambria Math" charset="0"/>
                </a:rPr>
                <m:t>𝜀</m:t>
              </m:r>
              <m:r>
                <a:rPr lang="en-US" sz="1800" b="0" i="1" kern="1200" smtClean="0">
                  <a:latin typeface="Cambria Math" charset="0"/>
                </a:rPr>
                <m:t> </m:t>
              </m:r>
            </m:oMath>
          </a14:m>
          <a:endParaRPr lang="en-US" sz="1800" kern="1200" dirty="0" smtClean="0"/>
        </a:p>
      </dsp:txBody>
      <dsp:txXfrm>
        <a:off x="2489836" y="3776472"/>
        <a:ext cx="6324597" cy="7193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F3B246-0C66-3743-A324-8B1BA13FEA2E}">
      <dsp:nvSpPr>
        <dsp:cNvPr id="0" name=""/>
        <dsp:cNvSpPr/>
      </dsp:nvSpPr>
      <dsp:spPr>
        <a:xfrm rot="10800000">
          <a:off x="2187226" y="1244"/>
          <a:ext cx="6754288" cy="194383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7176" tIns="106680" rIns="199136" bIns="106680" numCol="1" spcCol="1270" anchor="t" anchorCtr="0">
          <a:noAutofit/>
        </a:bodyPr>
        <a:lstStyle/>
        <a:p>
          <a:pPr lvl="0" algn="l" defTabSz="1244600">
            <a:lnSpc>
              <a:spcPct val="90000"/>
            </a:lnSpc>
            <a:spcBef>
              <a:spcPct val="0"/>
            </a:spcBef>
            <a:spcAft>
              <a:spcPct val="35000"/>
            </a:spcAft>
          </a:pPr>
          <a:r>
            <a:rPr lang="en-US" sz="2800" b="1" kern="1200" dirty="0" smtClean="0"/>
            <a:t>Best predictors of grades</a:t>
          </a:r>
          <a:endParaRPr lang="en-US" sz="2800" b="1" kern="1200" dirty="0"/>
        </a:p>
        <a:p>
          <a:pPr marL="228600" lvl="1" indent="-228600" algn="l" defTabSz="977900">
            <a:lnSpc>
              <a:spcPct val="90000"/>
            </a:lnSpc>
            <a:spcBef>
              <a:spcPct val="0"/>
            </a:spcBef>
            <a:spcAft>
              <a:spcPct val="15000"/>
            </a:spcAft>
            <a:buChar char="•"/>
          </a:pPr>
          <a:r>
            <a:rPr lang="en-US" sz="2200" kern="1200" dirty="0" smtClean="0"/>
            <a:t>Sex, address (Urban vs Rural), study time, failures of past classes, go out, absences</a:t>
          </a:r>
          <a:endParaRPr lang="en-US" sz="2200" kern="1200" dirty="0"/>
        </a:p>
      </dsp:txBody>
      <dsp:txXfrm rot="10800000">
        <a:off x="2673184" y="1244"/>
        <a:ext cx="6268330" cy="1943831"/>
      </dsp:txXfrm>
    </dsp:sp>
    <dsp:sp modelId="{E7E49FFC-71D3-F043-9337-7F67B35BAE6E}">
      <dsp:nvSpPr>
        <dsp:cNvPr id="0" name=""/>
        <dsp:cNvSpPr/>
      </dsp:nvSpPr>
      <dsp:spPr>
        <a:xfrm>
          <a:off x="1215310" y="1244"/>
          <a:ext cx="1943831" cy="194383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AF1307-8F58-AC41-936E-8004AFE82D43}">
      <dsp:nvSpPr>
        <dsp:cNvPr id="0" name=""/>
        <dsp:cNvSpPr/>
      </dsp:nvSpPr>
      <dsp:spPr>
        <a:xfrm rot="10800000">
          <a:off x="2187226" y="2525324"/>
          <a:ext cx="6754288" cy="194383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7176" tIns="106680" rIns="199136" bIns="106680" numCol="1" spcCol="1270" anchor="t" anchorCtr="0">
          <a:noAutofit/>
        </a:bodyPr>
        <a:lstStyle/>
        <a:p>
          <a:pPr lvl="0" algn="l" defTabSz="1244600">
            <a:lnSpc>
              <a:spcPct val="90000"/>
            </a:lnSpc>
            <a:spcBef>
              <a:spcPct val="0"/>
            </a:spcBef>
            <a:spcAft>
              <a:spcPct val="35000"/>
            </a:spcAft>
          </a:pPr>
          <a:r>
            <a:rPr lang="en-US" sz="2800" kern="1200" dirty="0" smtClean="0"/>
            <a:t>Alcohol as a predictor</a:t>
          </a:r>
          <a:endParaRPr lang="en-US" sz="2800" kern="1200" dirty="0"/>
        </a:p>
        <a:p>
          <a:pPr marL="228600" lvl="1" indent="-228600" algn="l" defTabSz="977900">
            <a:lnSpc>
              <a:spcPct val="90000"/>
            </a:lnSpc>
            <a:spcBef>
              <a:spcPct val="0"/>
            </a:spcBef>
            <a:spcAft>
              <a:spcPct val="15000"/>
            </a:spcAft>
            <a:buChar char="•"/>
          </a:pPr>
          <a:r>
            <a:rPr lang="en-US" sz="2200" kern="1200" dirty="0" smtClean="0"/>
            <a:t>If considered by itself, it is significant</a:t>
          </a:r>
          <a:endParaRPr lang="en-US" sz="2200" kern="1200" dirty="0"/>
        </a:p>
        <a:p>
          <a:pPr marL="228600" lvl="1" indent="-228600" algn="l" defTabSz="977900">
            <a:lnSpc>
              <a:spcPct val="90000"/>
            </a:lnSpc>
            <a:spcBef>
              <a:spcPct val="0"/>
            </a:spcBef>
            <a:spcAft>
              <a:spcPct val="15000"/>
            </a:spcAft>
            <a:buChar char="•"/>
          </a:pPr>
          <a:r>
            <a:rPr lang="en-US" sz="2200" kern="1200" dirty="0" smtClean="0"/>
            <a:t>If considered in the full model, it is not significant</a:t>
          </a:r>
          <a:endParaRPr lang="en-US" sz="2200" kern="1200" dirty="0"/>
        </a:p>
      </dsp:txBody>
      <dsp:txXfrm rot="10800000">
        <a:off x="2673184" y="2525324"/>
        <a:ext cx="6268330" cy="1943831"/>
      </dsp:txXfrm>
    </dsp:sp>
    <dsp:sp modelId="{DD45985F-93DC-3B40-903C-EF31F73E710F}">
      <dsp:nvSpPr>
        <dsp:cNvPr id="0" name=""/>
        <dsp:cNvSpPr/>
      </dsp:nvSpPr>
      <dsp:spPr>
        <a:xfrm>
          <a:off x="1166811" y="2489207"/>
          <a:ext cx="1943831" cy="194383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12/6/17</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12/6/17</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a:t>
            </a:r>
            <a:r>
              <a:rPr lang="en-US" dirty="0" err="1" smtClean="0"/>
              <a:t>xxxxxxxx</a:t>
            </a:r>
            <a:endParaRPr lang="en-US" dirty="0" smtClean="0"/>
          </a:p>
          <a:p>
            <a:r>
              <a:rPr lang="en-US" dirty="0" smtClean="0"/>
              <a:t>Our presentation today is going to be about</a:t>
            </a:r>
            <a:r>
              <a:rPr lang="en-US" baseline="0" dirty="0" smtClean="0"/>
              <a:t> our two favorite topic in college: GRADES and ALCOHOL!!! Do you all agree? </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uk-UA" smtClean="0"/>
              <a:pPr/>
              <a:t>1</a:t>
            </a:fld>
            <a:endParaRPr lang="uk-UA"/>
          </a:p>
        </p:txBody>
      </p:sp>
    </p:spTree>
    <p:extLst>
      <p:ext uri="{BB962C8B-B14F-4D97-AF65-F5344CB8AC3E}">
        <p14:creationId xmlns:p14="http://schemas.microsoft.com/office/powerpoint/2010/main" val="846995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22</a:t>
            </a:fld>
            <a:endParaRPr lang="en-US"/>
          </a:p>
        </p:txBody>
      </p:sp>
    </p:spTree>
    <p:extLst>
      <p:ext uri="{BB962C8B-B14F-4D97-AF65-F5344CB8AC3E}">
        <p14:creationId xmlns:p14="http://schemas.microsoft.com/office/powerpoint/2010/main" val="2646662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have a dataset of 395 high school students from Portugal </a:t>
            </a:r>
            <a:r>
              <a:rPr lang="zh-CN" altLang="en-US" baseline="0" dirty="0" smtClean="0"/>
              <a:t>破石狗 </a:t>
            </a:r>
            <a:r>
              <a:rPr lang="en-US" baseline="0" dirty="0" smtClean="0"/>
              <a:t>enrolled in a math class from two different schools. There are a total of 31 predictors, 17 of which are categorical and the rest numerical. Because of the presence of too many variables, we decided not to use them all to create our full model. </a:t>
            </a:r>
          </a:p>
          <a:p>
            <a:r>
              <a:rPr lang="en-US" baseline="0" dirty="0" smtClean="0"/>
              <a:t>In addition, we have 3 measurements of grades as our response variables. For our research, we only take into consideration G3, the final grade.</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uk-UA" smtClean="0"/>
              <a:pPr/>
              <a:t>2</a:t>
            </a:fld>
            <a:endParaRPr lang="uk-UA"/>
          </a:p>
        </p:txBody>
      </p:sp>
    </p:spTree>
    <p:extLst>
      <p:ext uri="{BB962C8B-B14F-4D97-AF65-F5344CB8AC3E}">
        <p14:creationId xmlns:p14="http://schemas.microsoft.com/office/powerpoint/2010/main" val="1559235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research,</a:t>
            </a:r>
            <a:r>
              <a:rPr lang="en-US" baseline="0" dirty="0" smtClean="0"/>
              <a:t> we wanted to answer t</a:t>
            </a:r>
            <a:r>
              <a:rPr lang="en-US" dirty="0" smtClean="0"/>
              <a:t>wo</a:t>
            </a:r>
            <a:r>
              <a:rPr lang="en-US" baseline="0" dirty="0" smtClean="0"/>
              <a:t> main questions: The first one is “What predicts our grades?”. To answer this question, we compute best model selection. </a:t>
            </a:r>
          </a:p>
          <a:p>
            <a:r>
              <a:rPr lang="en-US" baseline="0" dirty="0" smtClean="0"/>
              <a:t>The second main question is ”Is Alcohol consumption a good predictor of grades?” Here, we used a simple and a multi-linear regression to answer the question. </a:t>
            </a:r>
          </a:p>
          <a:p>
            <a:r>
              <a:rPr lang="en-US" baseline="0" dirty="0" smtClean="0"/>
              <a:t>Wen will go next to introduce you to the first part of our research analysis.</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uk-UA" smtClean="0"/>
              <a:pPr/>
              <a:t>3</a:t>
            </a:fld>
            <a:endParaRPr lang="uk-UA"/>
          </a:p>
        </p:txBody>
      </p:sp>
    </p:spTree>
    <p:extLst>
      <p:ext uri="{BB962C8B-B14F-4D97-AF65-F5344CB8AC3E}">
        <p14:creationId xmlns:p14="http://schemas.microsoft.com/office/powerpoint/2010/main" val="1709424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uk-UA" smtClean="0"/>
              <a:pPr/>
              <a:t>13</a:t>
            </a:fld>
            <a:endParaRPr lang="uk-UA"/>
          </a:p>
        </p:txBody>
      </p:sp>
    </p:spTree>
    <p:extLst>
      <p:ext uri="{BB962C8B-B14F-4D97-AF65-F5344CB8AC3E}">
        <p14:creationId xmlns:p14="http://schemas.microsoft.com/office/powerpoint/2010/main" val="1018288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uk-UA" smtClean="0"/>
              <a:pPr/>
              <a:t>17</a:t>
            </a:fld>
            <a:endParaRPr lang="uk-UA"/>
          </a:p>
        </p:txBody>
      </p:sp>
    </p:spTree>
    <p:extLst>
      <p:ext uri="{BB962C8B-B14F-4D97-AF65-F5344CB8AC3E}">
        <p14:creationId xmlns:p14="http://schemas.microsoft.com/office/powerpoint/2010/main" val="1247104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said at</a:t>
            </a:r>
            <a:r>
              <a:rPr lang="en-US" baseline="0" dirty="0" smtClean="0"/>
              <a:t> the beginning, our second major question is whether alcohol consumption is a significant predictor of grade or not. To do so, we create two model. The first one, we compute a t-test with a simple linear regression, with just the alcohol consumption variable and the grade as the response. In the second one, we compute a partial f-test to see whether the alcohol is significant when we consider other predictors. </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uk-UA" smtClean="0"/>
              <a:pPr/>
              <a:t>18</a:t>
            </a:fld>
            <a:endParaRPr lang="uk-UA"/>
          </a:p>
        </p:txBody>
      </p:sp>
    </p:spTree>
    <p:extLst>
      <p:ext uri="{BB962C8B-B14F-4D97-AF65-F5344CB8AC3E}">
        <p14:creationId xmlns:p14="http://schemas.microsoft.com/office/powerpoint/2010/main" val="2028685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doing</a:t>
            </a:r>
            <a:r>
              <a:rPr lang="en-US" baseline="0" dirty="0" smtClean="0"/>
              <a:t> the test, we want to look at the distribution of the alcohol consumption variable. As a reminder, we created the variable by adding together weekday and weekend alcohol consumption. Both weekday and weekend alcohol consumption is measured as 1-5. 1 is the lowest and 5 is the highest. Add together. The right graph is the weekday vs the grade ;s distribution. There is not an obvious correlation between alcohol consumption and final grade, but we see a small decreasing trend. </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uk-UA" smtClean="0"/>
              <a:pPr/>
              <a:t>19</a:t>
            </a:fld>
            <a:endParaRPr lang="uk-UA"/>
          </a:p>
        </p:txBody>
      </p:sp>
    </p:spTree>
    <p:extLst>
      <p:ext uri="{BB962C8B-B14F-4D97-AF65-F5344CB8AC3E}">
        <p14:creationId xmlns:p14="http://schemas.microsoft.com/office/powerpoint/2010/main" val="1069454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smtClean="0"/>
              <a:t>Here</a:t>
            </a:r>
            <a:r>
              <a:rPr lang="en-US" baseline="0" dirty="0" smtClean="0"/>
              <a:t> is our simple linear regression model: as we seen from the previous distribution graph, alcohol consumption and final grade are negatively correlated. From this analysis, </a:t>
            </a:r>
            <a:r>
              <a:rPr lang="en-US" baseline="0" dirty="0" smtClean="0"/>
              <a:t>we can say that f</a:t>
            </a:r>
            <a:r>
              <a:rPr lang="en-US" dirty="0" smtClean="0"/>
              <a:t>or every increase in unit of alcohol consumption, there is a 0.3 decrease of final grades</a:t>
            </a:r>
            <a:r>
              <a:rPr lang="en-US" baseline="0" dirty="0" smtClean="0"/>
              <a:t> score</a:t>
            </a:r>
            <a:r>
              <a:rPr lang="en-US" dirty="0" smtClean="0"/>
              <a:t>. But it is not a good model (R</a:t>
            </a:r>
            <a:r>
              <a:rPr lang="en-US" baseline="30000" dirty="0" smtClean="0"/>
              <a:t>2</a:t>
            </a:r>
            <a:r>
              <a:rPr lang="en-US" dirty="0" smtClean="0"/>
              <a:t> is low)</a:t>
            </a:r>
          </a:p>
          <a:p>
            <a:r>
              <a:rPr lang="en-US" baseline="0" dirty="0" smtClean="0"/>
              <a:t>Alcohol in this simple linear regression model is still significant.</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uk-UA" smtClean="0"/>
              <a:pPr/>
              <a:t>20</a:t>
            </a:fld>
            <a:endParaRPr lang="uk-UA"/>
          </a:p>
        </p:txBody>
      </p:sp>
    </p:spTree>
    <p:extLst>
      <p:ext uri="{BB962C8B-B14F-4D97-AF65-F5344CB8AC3E}">
        <p14:creationId xmlns:p14="http://schemas.microsoft.com/office/powerpoint/2010/main" val="424573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we compute the partial F test with the full model we used before the model selection in part A. The reduced model is the one that has all the variables in the full model but alcohol consumption. From this </a:t>
            </a:r>
            <a:r>
              <a:rPr lang="en-US" baseline="0" dirty="0" err="1" smtClean="0"/>
              <a:t>anova</a:t>
            </a:r>
            <a:r>
              <a:rPr lang="en-US" baseline="0" dirty="0" smtClean="0"/>
              <a:t> table, we see that alcohol is not significant anymore when the other variables are taken into consideration. </a:t>
            </a:r>
          </a:p>
        </p:txBody>
      </p:sp>
      <p:sp>
        <p:nvSpPr>
          <p:cNvPr id="4" name="Slide Number Placeholder 3"/>
          <p:cNvSpPr>
            <a:spLocks noGrp="1"/>
          </p:cNvSpPr>
          <p:nvPr>
            <p:ph type="sldNum" sz="quarter" idx="10"/>
          </p:nvPr>
        </p:nvSpPr>
        <p:spPr/>
        <p:txBody>
          <a:bodyPr/>
          <a:lstStyle/>
          <a:p>
            <a:fld id="{B8796F01-7154-41E0-B48B-A6921757531A}" type="slidenum">
              <a:rPr lang="uk-UA" smtClean="0"/>
              <a:pPr/>
              <a:t>21</a:t>
            </a:fld>
            <a:endParaRPr lang="uk-UA"/>
          </a:p>
        </p:txBody>
      </p:sp>
    </p:spTree>
    <p:extLst>
      <p:ext uri="{BB962C8B-B14F-4D97-AF65-F5344CB8AC3E}">
        <p14:creationId xmlns:p14="http://schemas.microsoft.com/office/powerpoint/2010/main" val="805007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2383" y="1498601"/>
            <a:ext cx="7008574" cy="3298825"/>
          </a:xfrm>
        </p:spPr>
        <p:txBody>
          <a:bodyPr>
            <a:normAutofit/>
          </a:bodyPr>
          <a:lstStyle>
            <a:lvl1pPr>
              <a:lnSpc>
                <a:spcPct val="90000"/>
              </a:lnSpc>
              <a:defRPr sz="5400" cap="none" baseline="0"/>
            </a:lvl1pPr>
          </a:lstStyle>
          <a:p>
            <a:r>
              <a:rPr lang="en-US" smtClean="0"/>
              <a:t>Click to edit Master title style</a:t>
            </a:r>
            <a:endParaRPr/>
          </a:p>
        </p:txBody>
      </p:sp>
      <p:sp>
        <p:nvSpPr>
          <p:cNvPr id="3" name="Subtitle 2"/>
          <p:cNvSpPr>
            <a:spLocks noGrp="1"/>
          </p:cNvSpPr>
          <p:nvPr>
            <p:ph type="subTitle" idx="1"/>
          </p:nvPr>
        </p:nvSpPr>
        <p:spPr>
          <a:xfrm>
            <a:off x="4672383" y="4927600"/>
            <a:ext cx="7008574" cy="1244600"/>
          </a:xfrm>
        </p:spPr>
        <p:txBody>
          <a:bodyPr>
            <a:normAutofit/>
          </a:bodyPr>
          <a:lstStyle>
            <a:lvl1pPr marL="0" indent="0" algn="l">
              <a:spcBef>
                <a:spcPts val="0"/>
              </a:spcBef>
              <a:buNone/>
              <a:defRPr sz="2800" b="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12/6/17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12/6/17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8B5A30F4-0B4E-4E4B-BC36-C30CD13F4E17}" type="datetimeFigureOut">
              <a:rPr lang="en-US"/>
              <a:t>12/6/17</a:t>
            </a:fld>
            <a:endParaRPr dirty="0"/>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A60BA0E-20D0-4E7C-B286-26C960A6788F}" type="slidenum">
              <a:rPr/>
              <a:t>‹#›</a:t>
            </a:fld>
            <a:endParaRPr/>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589" y="4445000"/>
            <a:ext cx="7008574" cy="1930400"/>
          </a:xfrm>
        </p:spPr>
        <p:txBody>
          <a:bodyPr anchor="t">
            <a:normAutofit/>
          </a:bodyPr>
          <a:lstStyle>
            <a:lvl1pPr algn="l">
              <a:defRPr sz="54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812589" y="3124200"/>
            <a:ext cx="7008574" cy="1296987"/>
          </a:xfrm>
        </p:spPr>
        <p:txBody>
          <a:bodyPr anchor="b">
            <a:normAutofit/>
          </a:bodyPr>
          <a:lstStyle>
            <a:lvl1pPr marL="0" indent="0">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1706581" indent="0">
              <a:buNone/>
              <a:defRPr sz="1800"/>
            </a:lvl6pPr>
            <a:lvl7pPr marL="2011328">
              <a:defRPr sz="1800"/>
            </a:lvl7pPr>
            <a:lvl8pPr marL="2011328">
              <a:defRPr sz="1800"/>
            </a:lvl8pPr>
            <a:lvl9pPr marL="2011328">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DD204D1-F9BD-4643-8480-6EA41EB484F1}" type="datetimeFigureOut">
              <a:rPr lang="en-US"/>
              <a:t>12/6/17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DD204D1-F9BD-4643-8480-6EA41EB484F1}" type="datetimeFigureOut">
              <a:rPr lang="en-US"/>
              <a:t>12/6/17</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DD204D1-F9BD-4643-8480-6EA41EB484F1}" type="datetimeFigureOut">
              <a:rPr lang="en-US"/>
              <a:t>12/6/17</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D204D1-F9BD-4643-8480-6EA41EB484F1}" type="datetimeFigureOut">
              <a:rPr lang="en-US"/>
              <a:t>12/6/17</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304721" y="1701800"/>
            <a:ext cx="3351927" cy="2844800"/>
          </a:xfrm>
        </p:spPr>
        <p:txBody>
          <a:bodyPr anchor="b">
            <a:normAutofit/>
          </a:bodyPr>
          <a:lstStyle>
            <a:lvl1pPr algn="l">
              <a:defRPr sz="2000" b="1"/>
            </a:lvl1pPr>
          </a:lstStyle>
          <a:p>
            <a:r>
              <a:rPr lang="en-US" smtClean="0"/>
              <a:t>Click to edit Master title style</a:t>
            </a:r>
            <a:endParaRPr/>
          </a:p>
        </p:txBody>
      </p:sp>
      <p:sp>
        <p:nvSpPr>
          <p:cNvPr id="4" name="Text Placeholder 3"/>
          <p:cNvSpPr>
            <a:spLocks noGrp="1"/>
          </p:cNvSpPr>
          <p:nvPr>
            <p:ph type="body" sz="half" idx="2"/>
          </p:nvPr>
        </p:nvSpPr>
        <p:spPr>
          <a:xfrm>
            <a:off x="304721"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126BF754-515F-40B9-8D24-D54D5825B3D0}" type="datetimeFigureOut">
              <a:rPr lang="en-US"/>
              <a:t>12/6/17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126BF754-515F-40B9-8D24-D54D5825B3D0}" type="datetimeFigureOut">
              <a:rPr lang="en-US"/>
              <a:t>12/6/17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smtClean="0"/>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baseline="0">
                <a:solidFill>
                  <a:schemeClr val="tx2">
                    <a:lumMod val="65000"/>
                    <a:lumOff val="35000"/>
                  </a:schemeClr>
                </a:solidFill>
              </a:defRPr>
            </a:lvl1pPr>
          </a:lstStyle>
          <a:p>
            <a:fld id="{2DD204D1-F9BD-4643-8480-6EA41EB484F1}" type="datetimeFigureOut">
              <a:rPr lang="en-US" smtClean="0"/>
              <a:pPr/>
              <a:t>12/6/17</a:t>
            </a:fld>
            <a:endParaRPr lang="en-US"/>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baseline="0">
                <a:solidFill>
                  <a:schemeClr val="tx2">
                    <a:lumMod val="65000"/>
                    <a:lumOff val="35000"/>
                  </a:schemeClr>
                </a:solidFill>
              </a:defRPr>
            </a:lvl1pPr>
          </a:lstStyle>
          <a:p>
            <a:endParaRPr lang="en-US"/>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baseline="0">
                <a:solidFill>
                  <a:schemeClr val="tx2">
                    <a:lumMod val="65000"/>
                    <a:lumOff val="35000"/>
                  </a:schemeClr>
                </a:solidFill>
              </a:defRPr>
            </a:lvl1pPr>
          </a:lstStyle>
          <a:p>
            <a:fld id="{EB37DED6-D4C7-42EE-AB49-D2E39E64FDE4}" type="slidenum">
              <a:rPr lang="en-US" smtClean="0"/>
              <a:pPr/>
              <a:t>‹#›</a:t>
            </a:fld>
            <a:endParaRPr lang="en-US"/>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5" Type="http://schemas.openxmlformats.org/officeDocument/2006/relationships/image" Target="../media/image38.jp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 Id="rId3"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Grades and Alcohol</a:t>
            </a:r>
            <a:endParaRPr lang="en-US" b="1" dirty="0"/>
          </a:p>
        </p:txBody>
      </p:sp>
      <p:sp>
        <p:nvSpPr>
          <p:cNvPr id="3" name="Subtitle 2"/>
          <p:cNvSpPr>
            <a:spLocks noGrp="1"/>
          </p:cNvSpPr>
          <p:nvPr>
            <p:ph type="subTitle" idx="1"/>
          </p:nvPr>
        </p:nvSpPr>
        <p:spPr/>
        <p:txBody>
          <a:bodyPr/>
          <a:lstStyle/>
          <a:p>
            <a:r>
              <a:rPr lang="en-US" dirty="0" err="1" smtClean="0"/>
              <a:t>Ruxin</a:t>
            </a:r>
            <a:r>
              <a:rPr lang="en-US" dirty="0" smtClean="0"/>
              <a:t> Tong, </a:t>
            </a:r>
            <a:r>
              <a:rPr lang="en-US" dirty="0" err="1" smtClean="0"/>
              <a:t>Ruiqi</a:t>
            </a:r>
            <a:r>
              <a:rPr lang="en-US" dirty="0" smtClean="0"/>
              <a:t> Dong</a:t>
            </a:r>
          </a:p>
          <a:p>
            <a:r>
              <a:rPr lang="en-US" dirty="0" err="1" smtClean="0"/>
              <a:t>Wenrui</a:t>
            </a:r>
            <a:r>
              <a:rPr lang="en-US" dirty="0" smtClean="0"/>
              <a:t> </a:t>
            </a:r>
            <a:r>
              <a:rPr lang="en-US" dirty="0" err="1" smtClean="0"/>
              <a:t>Cai</a:t>
            </a:r>
            <a:r>
              <a:rPr lang="en-US" dirty="0" smtClean="0"/>
              <a:t>, Jing Hu, Yang Zhou</a:t>
            </a:r>
            <a:endParaRPr lang="en-US" dirty="0"/>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was the problem?</a:t>
            </a:r>
            <a:endParaRPr lang="en-US" b="1" dirty="0"/>
          </a:p>
        </p:txBody>
      </p:sp>
      <p:sp>
        <p:nvSpPr>
          <p:cNvPr id="3" name="Content Placeholder 2"/>
          <p:cNvSpPr>
            <a:spLocks noGrp="1"/>
          </p:cNvSpPr>
          <p:nvPr>
            <p:ph idx="1"/>
          </p:nvPr>
        </p:nvSpPr>
        <p:spPr/>
        <p:txBody>
          <a:bodyPr/>
          <a:lstStyle/>
          <a:p>
            <a:r>
              <a:rPr lang="en-US" dirty="0" smtClean="0"/>
              <a:t>The diagnostic plot was not ideal</a:t>
            </a:r>
          </a:p>
          <a:p>
            <a:r>
              <a:rPr lang="en-US" dirty="0" smtClean="0"/>
              <a:t>By looking at the data for those points we found out that those points are</a:t>
            </a:r>
            <a:r>
              <a:rPr lang="mr-IN" dirty="0" smtClean="0"/>
              <a:t>…</a:t>
            </a:r>
            <a:r>
              <a:rPr lang="en-US" dirty="0" smtClean="0"/>
              <a:t> </a:t>
            </a:r>
            <a:r>
              <a:rPr lang="en-US" b="1" dirty="0" smtClean="0">
                <a:solidFill>
                  <a:srgbClr val="FF0000"/>
                </a:solidFill>
              </a:rPr>
              <a:t>38 </a:t>
            </a:r>
            <a:r>
              <a:rPr lang="en-US" b="1" i="1" dirty="0" smtClean="0">
                <a:solidFill>
                  <a:srgbClr val="FF0000"/>
                </a:solidFill>
              </a:rPr>
              <a:t>Zeros</a:t>
            </a:r>
            <a:r>
              <a:rPr lang="en-US" dirty="0" smtClean="0"/>
              <a:t>!</a:t>
            </a:r>
          </a:p>
          <a:p>
            <a:r>
              <a:rPr lang="en-US" dirty="0" smtClean="0"/>
              <a:t>Zeros are removed.</a:t>
            </a:r>
          </a:p>
          <a:p>
            <a:r>
              <a:rPr lang="en-US" dirty="0" smtClean="0"/>
              <a:t>New dataset contains cases in which students obtain positive final grades. </a:t>
            </a:r>
            <a:endParaRPr lang="en-US" dirty="0"/>
          </a:p>
        </p:txBody>
      </p:sp>
    </p:spTree>
    <p:extLst>
      <p:ext uri="{BB962C8B-B14F-4D97-AF65-F5344CB8AC3E}">
        <p14:creationId xmlns:p14="http://schemas.microsoft.com/office/powerpoint/2010/main" val="1627223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Diagnostic plots </a:t>
            </a:r>
            <a:r>
              <a:rPr lang="en-US" dirty="0" smtClean="0"/>
              <a:t>(</a:t>
            </a:r>
            <a:r>
              <a:rPr lang="en-US" i="1" dirty="0" smtClean="0"/>
              <a:t>fixed</a:t>
            </a:r>
            <a:r>
              <a:rPr lang="en-US" dirty="0" smtClean="0"/>
              <a:t>)</a:t>
            </a:r>
            <a:endParaRPr lang="en-US" dirty="0"/>
          </a:p>
        </p:txBody>
      </p:sp>
      <p:sp>
        <p:nvSpPr>
          <p:cNvPr id="3" name="Content Placeholder 2"/>
          <p:cNvSpPr>
            <a:spLocks noGrp="1"/>
          </p:cNvSpPr>
          <p:nvPr>
            <p:ph idx="1"/>
          </p:nvPr>
        </p:nvSpPr>
        <p:spPr/>
        <p:txBody>
          <a:bodyPr/>
          <a:lstStyle/>
          <a:p>
            <a:r>
              <a:rPr lang="en-US" dirty="0" smtClean="0"/>
              <a:t>Linearity, Independence, Normality, Equal variance </a:t>
            </a:r>
            <a:r>
              <a:rPr lang="en-US" u="sng" dirty="0" smtClean="0"/>
              <a:t>are met</a:t>
            </a:r>
            <a:r>
              <a:rPr lang="en-US" dirty="0" smtClean="0"/>
              <a:t>!</a:t>
            </a:r>
          </a:p>
          <a:p>
            <a:r>
              <a:rPr lang="en-US" dirty="0"/>
              <a:t>Shapiro-Wilk Test: p-value = </a:t>
            </a:r>
            <a:r>
              <a:rPr lang="en-US" dirty="0" smtClean="0"/>
              <a:t>0.1262</a:t>
            </a:r>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9651" y="2891948"/>
            <a:ext cx="4151361" cy="2823052"/>
          </a:xfrm>
          <a:prstGeom prst="rect">
            <a:avLst/>
          </a:prstGeom>
          <a:noFill/>
          <a:ln>
            <a:noFill/>
          </a:ln>
        </p:spPr>
      </p:pic>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5412" y="2895058"/>
            <a:ext cx="4275026" cy="2823052"/>
          </a:xfrm>
          <a:prstGeom prst="rect">
            <a:avLst/>
          </a:prstGeom>
          <a:noFill/>
          <a:ln>
            <a:noFill/>
          </a:ln>
        </p:spPr>
      </p:pic>
    </p:spTree>
    <p:extLst>
      <p:ext uri="{BB962C8B-B14F-4D97-AF65-F5344CB8AC3E}">
        <p14:creationId xmlns:p14="http://schemas.microsoft.com/office/powerpoint/2010/main" val="115013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Testing for outliers</a:t>
            </a:r>
            <a:endParaRPr lang="en-US" b="1" dirty="0"/>
          </a:p>
        </p:txBody>
      </p:sp>
      <p:sp>
        <p:nvSpPr>
          <p:cNvPr id="3" name="Content Placeholder 2"/>
          <p:cNvSpPr>
            <a:spLocks noGrp="1"/>
          </p:cNvSpPr>
          <p:nvPr>
            <p:ph idx="1"/>
          </p:nvPr>
        </p:nvSpPr>
        <p:spPr/>
        <p:txBody>
          <a:bodyPr/>
          <a:lstStyle/>
          <a:p>
            <a:r>
              <a:rPr lang="en-US" dirty="0" smtClean="0"/>
              <a:t>There are no influential </a:t>
            </a:r>
            <a:r>
              <a:rPr lang="en-US" dirty="0" smtClean="0"/>
              <a:t>outliers </a:t>
            </a:r>
            <a:r>
              <a:rPr lang="en-US" dirty="0"/>
              <a:t>that </a:t>
            </a:r>
            <a:r>
              <a:rPr lang="en-US" dirty="0" smtClean="0"/>
              <a:t>should be removed</a:t>
            </a:r>
            <a:endParaRPr lang="en-US" dirty="0"/>
          </a:p>
          <a:p>
            <a:endParaRPr lang="en-US" dirty="0"/>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077" y="2805402"/>
            <a:ext cx="3710135" cy="2668555"/>
          </a:xfrm>
          <a:prstGeom prst="rect">
            <a:avLst/>
          </a:prstGeom>
          <a:noFill/>
          <a:ln>
            <a:noFill/>
          </a:ln>
        </p:spPr>
      </p:pic>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4654" y="2810067"/>
            <a:ext cx="3659449" cy="2667000"/>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75612" y="2805402"/>
            <a:ext cx="3747945" cy="2668555"/>
          </a:xfrm>
          <a:prstGeom prst="rect">
            <a:avLst/>
          </a:prstGeom>
          <a:noFill/>
          <a:ln>
            <a:noFill/>
          </a:ln>
        </p:spPr>
      </p:pic>
    </p:spTree>
    <p:extLst>
      <p:ext uri="{BB962C8B-B14F-4D97-AF65-F5344CB8AC3E}">
        <p14:creationId xmlns:p14="http://schemas.microsoft.com/office/powerpoint/2010/main" val="119082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Model Selection </a:t>
            </a:r>
            <a:endParaRPr lang="en-US" b="1" dirty="0"/>
          </a:p>
        </p:txBody>
      </p:sp>
      <p:graphicFrame>
        <p:nvGraphicFramePr>
          <p:cNvPr id="4" name="Diagram 3"/>
          <p:cNvGraphicFramePr/>
          <p:nvPr>
            <p:extLst>
              <p:ext uri="{D42A27DB-BD31-4B8C-83A1-F6EECF244321}">
                <p14:modId xmlns:p14="http://schemas.microsoft.com/office/powerpoint/2010/main" val="1392560214"/>
              </p:ext>
            </p:extLst>
          </p:nvPr>
        </p:nvGraphicFramePr>
        <p:xfrm>
          <a:off x="1990195" y="1230136"/>
          <a:ext cx="8125883" cy="24038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1117838" y="3453091"/>
            <a:ext cx="10156825" cy="2669618"/>
          </a:xfrm>
        </p:spPr>
      </p:pic>
    </p:spTree>
    <p:extLst>
      <p:ext uri="{BB962C8B-B14F-4D97-AF65-F5344CB8AC3E}">
        <p14:creationId xmlns:p14="http://schemas.microsoft.com/office/powerpoint/2010/main" val="148307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Best model selection </a:t>
            </a:r>
            <a:endParaRPr lang="en-US" b="1"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012" y="1678474"/>
            <a:ext cx="3276600" cy="2055326"/>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9912" y="1678474"/>
            <a:ext cx="3276600" cy="2055326"/>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45" y="4026297"/>
            <a:ext cx="3276600" cy="1993503"/>
          </a:xfrm>
          <a:prstGeom prst="rect">
            <a:avLst/>
          </a:prstGeom>
          <a:noFill/>
          <a:ln>
            <a:noFill/>
          </a:ln>
        </p:spPr>
      </p:pic>
      <p:pic>
        <p:nvPicPr>
          <p:cNvPr id="7" name="Content Placeholder 6"/>
          <p:cNvPicPr>
            <a:picLocks noGrp="1"/>
          </p:cNvPicPr>
          <p:nvPr>
            <p:ph idx="1"/>
          </p:nvPr>
        </p:nvPicPr>
        <p:blipFill>
          <a:blip r:embed="rId5" cstate="print">
            <a:extLst>
              <a:ext uri="{28A0092B-C50C-407E-A947-70E740481C1C}">
                <a14:useLocalDpi xmlns:a14="http://schemas.microsoft.com/office/drawing/2010/main" val="0"/>
              </a:ext>
            </a:extLst>
          </a:blip>
          <a:srcRect/>
          <a:stretch>
            <a:fillRect/>
          </a:stretch>
        </p:blipFill>
        <p:spPr bwMode="auto">
          <a:xfrm>
            <a:off x="4387623" y="4026297"/>
            <a:ext cx="3270411" cy="1993503"/>
          </a:xfrm>
          <a:prstGeom prst="rect">
            <a:avLst/>
          </a:prstGeom>
          <a:noFill/>
          <a:ln>
            <a:noFill/>
          </a:ln>
        </p:spPr>
      </p:pic>
      <p:pic>
        <p:nvPicPr>
          <p:cNvPr id="8" name="Picture 7"/>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51812" y="4032517"/>
            <a:ext cx="3276598" cy="2065175"/>
          </a:xfrm>
          <a:prstGeom prst="rect">
            <a:avLst/>
          </a:prstGeom>
          <a:noFill/>
          <a:ln>
            <a:noFill/>
          </a:ln>
        </p:spPr>
      </p:pic>
      <p:pic>
        <p:nvPicPr>
          <p:cNvPr id="9" name="Picture 8"/>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51812" y="1694025"/>
            <a:ext cx="3271966" cy="2039775"/>
          </a:xfrm>
          <a:prstGeom prst="rect">
            <a:avLst/>
          </a:prstGeom>
          <a:noFill/>
          <a:ln>
            <a:noFill/>
          </a:ln>
        </p:spPr>
      </p:pic>
      <p:sp>
        <p:nvSpPr>
          <p:cNvPr id="10" name="TextBox 9"/>
          <p:cNvSpPr txBox="1"/>
          <p:nvPr/>
        </p:nvSpPr>
        <p:spPr>
          <a:xfrm rot="16200000">
            <a:off x="6315806" y="1836006"/>
            <a:ext cx="166816" cy="152401"/>
          </a:xfrm>
          <a:prstGeom prst="rect">
            <a:avLst/>
          </a:prstGeom>
          <a:noFill/>
          <a:ln>
            <a:solidFill>
              <a:srgbClr val="FF0000"/>
            </a:solidFill>
          </a:ln>
        </p:spPr>
        <p:txBody>
          <a:bodyPr wrap="square" rtlCol="0">
            <a:spAutoFit/>
          </a:bodyPr>
          <a:lstStyle/>
          <a:p>
            <a:endParaRPr lang="en-US"/>
          </a:p>
        </p:txBody>
      </p:sp>
      <p:sp>
        <p:nvSpPr>
          <p:cNvPr id="12" name="TextBox 11"/>
          <p:cNvSpPr txBox="1"/>
          <p:nvPr/>
        </p:nvSpPr>
        <p:spPr>
          <a:xfrm rot="16200000">
            <a:off x="1979613" y="5333999"/>
            <a:ext cx="152400" cy="152402"/>
          </a:xfrm>
          <a:prstGeom prst="rect">
            <a:avLst/>
          </a:prstGeom>
          <a:noFill/>
          <a:ln>
            <a:solidFill>
              <a:srgbClr val="FF0000"/>
            </a:solidFill>
          </a:ln>
        </p:spPr>
        <p:txBody>
          <a:bodyPr wrap="square" rtlCol="0">
            <a:spAutoFit/>
          </a:bodyPr>
          <a:lstStyle/>
          <a:p>
            <a:endParaRPr lang="en-US"/>
          </a:p>
        </p:txBody>
      </p:sp>
      <p:sp>
        <p:nvSpPr>
          <p:cNvPr id="13" name="TextBox 12"/>
          <p:cNvSpPr txBox="1"/>
          <p:nvPr/>
        </p:nvSpPr>
        <p:spPr>
          <a:xfrm rot="16200000">
            <a:off x="6106235" y="5422022"/>
            <a:ext cx="152400" cy="128755"/>
          </a:xfrm>
          <a:prstGeom prst="rect">
            <a:avLst/>
          </a:prstGeom>
          <a:noFill/>
          <a:ln>
            <a:solidFill>
              <a:srgbClr val="FF0000"/>
            </a:solidFill>
          </a:ln>
        </p:spPr>
        <p:txBody>
          <a:bodyPr wrap="square" rtlCol="0">
            <a:spAutoFit/>
          </a:bodyPr>
          <a:lstStyle/>
          <a:p>
            <a:endParaRPr lang="en-US"/>
          </a:p>
        </p:txBody>
      </p:sp>
      <p:sp>
        <p:nvSpPr>
          <p:cNvPr id="14" name="TextBox 13"/>
          <p:cNvSpPr txBox="1"/>
          <p:nvPr/>
        </p:nvSpPr>
        <p:spPr>
          <a:xfrm rot="16200000" flipV="1">
            <a:off x="9125936" y="5469924"/>
            <a:ext cx="185352" cy="152400"/>
          </a:xfrm>
          <a:prstGeom prst="rect">
            <a:avLst/>
          </a:prstGeom>
          <a:noFill/>
          <a:ln>
            <a:solidFill>
              <a:srgbClr val="FF0000"/>
            </a:solidFill>
          </a:ln>
        </p:spPr>
        <p:txBody>
          <a:bodyPr wrap="square" rtlCol="0">
            <a:spAutoFit/>
          </a:bodyPr>
          <a:lstStyle/>
          <a:p>
            <a:endParaRPr lang="en-US"/>
          </a:p>
        </p:txBody>
      </p:sp>
      <p:sp>
        <p:nvSpPr>
          <p:cNvPr id="15" name="TextBox 14"/>
          <p:cNvSpPr txBox="1"/>
          <p:nvPr/>
        </p:nvSpPr>
        <p:spPr>
          <a:xfrm rot="16200000">
            <a:off x="2509113" y="1694714"/>
            <a:ext cx="304800" cy="601801"/>
          </a:xfrm>
          <a:prstGeom prst="rect">
            <a:avLst/>
          </a:prstGeom>
          <a:noFill/>
          <a:ln>
            <a:solidFill>
              <a:srgbClr val="FF0000"/>
            </a:solidFill>
          </a:ln>
        </p:spPr>
        <p:txBody>
          <a:bodyPr wrap="square" rtlCol="0">
            <a:spAutoFit/>
          </a:bodyPr>
          <a:lstStyle/>
          <a:p>
            <a:endParaRPr lang="en-US"/>
          </a:p>
        </p:txBody>
      </p:sp>
    </p:spTree>
    <p:extLst>
      <p:ext uri="{BB962C8B-B14F-4D97-AF65-F5344CB8AC3E}">
        <p14:creationId xmlns:p14="http://schemas.microsoft.com/office/powerpoint/2010/main" val="91228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9302" y="2434483"/>
            <a:ext cx="10156825" cy="2669618"/>
          </a:xfrm>
        </p:spPr>
      </p:pic>
      <p:sp>
        <p:nvSpPr>
          <p:cNvPr id="2" name="Title 1"/>
          <p:cNvSpPr>
            <a:spLocks noGrp="1"/>
          </p:cNvSpPr>
          <p:nvPr>
            <p:ph type="title"/>
          </p:nvPr>
        </p:nvSpPr>
        <p:spPr/>
        <p:txBody>
          <a:bodyPr>
            <a:normAutofit/>
          </a:bodyPr>
          <a:lstStyle/>
          <a:p>
            <a:r>
              <a:rPr lang="en-US" b="1" dirty="0" smtClean="0"/>
              <a:t>The four </a:t>
            </a:r>
            <a:r>
              <a:rPr lang="en-US" b="1" dirty="0" smtClean="0"/>
              <a:t>models</a:t>
            </a:r>
            <a:endParaRPr lang="en-US" b="1" dirty="0"/>
          </a:p>
        </p:txBody>
      </p:sp>
      <p:sp>
        <p:nvSpPr>
          <p:cNvPr id="6" name="TextBox 5"/>
          <p:cNvSpPr txBox="1"/>
          <p:nvPr/>
        </p:nvSpPr>
        <p:spPr>
          <a:xfrm>
            <a:off x="1049302" y="3173344"/>
            <a:ext cx="10157116" cy="152400"/>
          </a:xfrm>
          <a:prstGeom prst="rect">
            <a:avLst/>
          </a:prstGeom>
          <a:noFill/>
          <a:ln w="28575">
            <a:solidFill>
              <a:srgbClr val="00B050"/>
            </a:solidFill>
          </a:ln>
        </p:spPr>
        <p:txBody>
          <a:bodyPr wrap="square" rtlCol="0">
            <a:spAutoFit/>
          </a:bodyPr>
          <a:lstStyle/>
          <a:p>
            <a:endParaRPr lang="en-US"/>
          </a:p>
        </p:txBody>
      </p:sp>
      <p:sp>
        <p:nvSpPr>
          <p:cNvPr id="7" name="TextBox 6"/>
          <p:cNvSpPr txBox="1"/>
          <p:nvPr/>
        </p:nvSpPr>
        <p:spPr>
          <a:xfrm>
            <a:off x="1049482" y="3851571"/>
            <a:ext cx="10157116" cy="152400"/>
          </a:xfrm>
          <a:prstGeom prst="rect">
            <a:avLst/>
          </a:prstGeom>
          <a:noFill/>
          <a:ln w="28575">
            <a:solidFill>
              <a:schemeClr val="tx1"/>
            </a:solidFill>
          </a:ln>
        </p:spPr>
        <p:txBody>
          <a:bodyPr wrap="square" rtlCol="0">
            <a:spAutoFit/>
          </a:bodyPr>
          <a:lstStyle/>
          <a:p>
            <a:endParaRPr lang="en-US"/>
          </a:p>
        </p:txBody>
      </p:sp>
      <p:sp>
        <p:nvSpPr>
          <p:cNvPr id="8" name="TextBox 7"/>
          <p:cNvSpPr txBox="1"/>
          <p:nvPr/>
        </p:nvSpPr>
        <p:spPr>
          <a:xfrm>
            <a:off x="1036946" y="4044362"/>
            <a:ext cx="10157116" cy="152400"/>
          </a:xfrm>
          <a:prstGeom prst="rect">
            <a:avLst/>
          </a:prstGeom>
          <a:noFill/>
          <a:ln w="28575">
            <a:solidFill>
              <a:srgbClr val="7030A0"/>
            </a:solidFill>
          </a:ln>
        </p:spPr>
        <p:txBody>
          <a:bodyPr wrap="square" rtlCol="0">
            <a:spAutoFit/>
          </a:bodyPr>
          <a:lstStyle/>
          <a:p>
            <a:endParaRPr lang="en-US"/>
          </a:p>
        </p:txBody>
      </p:sp>
      <p:sp>
        <p:nvSpPr>
          <p:cNvPr id="5" name="TextBox 4"/>
          <p:cNvSpPr txBox="1"/>
          <p:nvPr/>
        </p:nvSpPr>
        <p:spPr>
          <a:xfrm>
            <a:off x="1049302" y="3518535"/>
            <a:ext cx="10157116" cy="152400"/>
          </a:xfrm>
          <a:prstGeom prst="rect">
            <a:avLst/>
          </a:prstGeom>
          <a:noFill/>
          <a:ln w="28575">
            <a:solidFill>
              <a:srgbClr val="FF0000"/>
            </a:solidFill>
          </a:ln>
        </p:spPr>
        <p:txBody>
          <a:bodyPr wrap="square" rtlCol="0">
            <a:spAutoFit/>
          </a:bodyPr>
          <a:lstStyle/>
          <a:p>
            <a:endParaRPr lang="en-US"/>
          </a:p>
        </p:txBody>
      </p:sp>
    </p:spTree>
    <p:extLst>
      <p:ext uri="{BB962C8B-B14F-4D97-AF65-F5344CB8AC3E}">
        <p14:creationId xmlns:p14="http://schemas.microsoft.com/office/powerpoint/2010/main" val="70638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Diagnostic plots of the four models</a:t>
            </a:r>
            <a:endParaRPr lang="en-US" b="1"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3212" y="1473200"/>
            <a:ext cx="2479578" cy="1574800"/>
          </a:xfrm>
          <a:prstGeom prst="rect">
            <a:avLst/>
          </a:prstGeom>
          <a:noFill/>
          <a:ln>
            <a:noFill/>
          </a:ln>
        </p:spPr>
      </p:pic>
      <p:pic>
        <p:nvPicPr>
          <p:cNvPr id="5" name="Content Placeholder 4"/>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03212" y="3135345"/>
            <a:ext cx="2479578" cy="1397000"/>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3212" y="4619690"/>
            <a:ext cx="2479578" cy="1599682"/>
          </a:xfrm>
          <a:prstGeom prst="rect">
            <a:avLst/>
          </a:prstGeom>
          <a:noFill/>
          <a:ln>
            <a:noFill/>
          </a:ln>
        </p:spPr>
      </p:pic>
      <p:pic>
        <p:nvPicPr>
          <p:cNvPr id="7" name="Picture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9139" y="1500047"/>
            <a:ext cx="2455821" cy="1568580"/>
          </a:xfrm>
          <a:prstGeom prst="rect">
            <a:avLst/>
          </a:prstGeom>
          <a:noFill/>
          <a:ln>
            <a:noFill/>
          </a:ln>
        </p:spPr>
      </p:pic>
      <p:pic>
        <p:nvPicPr>
          <p:cNvPr id="8" name="Picture 7"/>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89139" y="3145659"/>
            <a:ext cx="2455821" cy="1397000"/>
          </a:xfrm>
          <a:prstGeom prst="rect">
            <a:avLst/>
          </a:prstGeom>
          <a:noFill/>
          <a:ln>
            <a:noFill/>
          </a:ln>
        </p:spPr>
      </p:pic>
      <p:pic>
        <p:nvPicPr>
          <p:cNvPr id="9" name="Picture 8"/>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89139" y="4619690"/>
            <a:ext cx="2455821" cy="1599682"/>
          </a:xfrm>
          <a:prstGeom prst="rect">
            <a:avLst/>
          </a:prstGeom>
          <a:noFill/>
          <a:ln>
            <a:noFill/>
          </a:ln>
        </p:spPr>
      </p:pic>
      <p:pic>
        <p:nvPicPr>
          <p:cNvPr id="10" name="Picture 9"/>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1309" y="1446763"/>
            <a:ext cx="2446523" cy="1601237"/>
          </a:xfrm>
          <a:prstGeom prst="rect">
            <a:avLst/>
          </a:prstGeom>
          <a:noFill/>
          <a:ln>
            <a:noFill/>
          </a:ln>
        </p:spPr>
      </p:pic>
      <p:pic>
        <p:nvPicPr>
          <p:cNvPr id="11" name="Picture 10"/>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51308" y="3145660"/>
            <a:ext cx="2446523" cy="1386685"/>
          </a:xfrm>
          <a:prstGeom prst="rect">
            <a:avLst/>
          </a:prstGeom>
          <a:noFill/>
          <a:ln>
            <a:noFill/>
          </a:ln>
        </p:spPr>
      </p:pic>
      <p:pic>
        <p:nvPicPr>
          <p:cNvPr id="12" name="Picture 1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32614" y="4619691"/>
            <a:ext cx="2446523" cy="1599682"/>
          </a:xfrm>
          <a:prstGeom prst="rect">
            <a:avLst/>
          </a:prstGeom>
          <a:noFill/>
          <a:ln>
            <a:noFill/>
          </a:ln>
        </p:spPr>
      </p:pic>
      <p:pic>
        <p:nvPicPr>
          <p:cNvPr id="13" name="Picture 12"/>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96373" y="1478276"/>
            <a:ext cx="2484448" cy="1590351"/>
          </a:xfrm>
          <a:prstGeom prst="rect">
            <a:avLst/>
          </a:prstGeom>
          <a:noFill/>
          <a:ln>
            <a:noFill/>
          </a:ln>
        </p:spPr>
      </p:pic>
      <p:pic>
        <p:nvPicPr>
          <p:cNvPr id="14" name="Picture 13"/>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466791" y="3154990"/>
            <a:ext cx="2514030" cy="1377355"/>
          </a:xfrm>
          <a:prstGeom prst="rect">
            <a:avLst/>
          </a:prstGeom>
          <a:noFill/>
          <a:ln>
            <a:noFill/>
          </a:ln>
        </p:spPr>
      </p:pic>
      <p:pic>
        <p:nvPicPr>
          <p:cNvPr id="15" name="Picture 14"/>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466791" y="4618708"/>
            <a:ext cx="2514030" cy="1595427"/>
          </a:xfrm>
          <a:prstGeom prst="rect">
            <a:avLst/>
          </a:prstGeom>
          <a:noFill/>
          <a:ln>
            <a:noFill/>
          </a:ln>
        </p:spPr>
      </p:pic>
      <p:sp>
        <p:nvSpPr>
          <p:cNvPr id="16" name="TextBox 15"/>
          <p:cNvSpPr txBox="1"/>
          <p:nvPr/>
        </p:nvSpPr>
        <p:spPr>
          <a:xfrm>
            <a:off x="303212" y="6300498"/>
            <a:ext cx="11677609" cy="553998"/>
          </a:xfrm>
          <a:prstGeom prst="rect">
            <a:avLst/>
          </a:prstGeom>
          <a:noFill/>
        </p:spPr>
        <p:txBody>
          <a:bodyPr wrap="square" rtlCol="0">
            <a:spAutoFit/>
          </a:bodyPr>
          <a:lstStyle/>
          <a:p>
            <a:r>
              <a:rPr lang="en-US" sz="1500" dirty="0" smtClean="0"/>
              <a:t>Shapiro-Wilk test: p-value=</a:t>
            </a:r>
            <a:r>
              <a:rPr lang="is-IS" sz="1500" dirty="0" smtClean="0"/>
              <a:t> 0.0224,       </a:t>
            </a:r>
            <a:r>
              <a:rPr lang="hr-HR" sz="1500" dirty="0" smtClean="0"/>
              <a:t> </a:t>
            </a:r>
            <a:r>
              <a:rPr lang="hr-HR" sz="1500" dirty="0" smtClean="0">
                <a:solidFill>
                  <a:srgbClr val="FF0000"/>
                </a:solidFill>
              </a:rPr>
              <a:t>p-value=0.06694</a:t>
            </a:r>
            <a:r>
              <a:rPr lang="hr-HR" sz="1500" dirty="0" smtClean="0"/>
              <a:t> 	          p-value=</a:t>
            </a:r>
            <a:r>
              <a:rPr lang="cs-CZ" sz="1500" dirty="0"/>
              <a:t> 0.08368 </a:t>
            </a:r>
            <a:r>
              <a:rPr lang="cs-CZ" sz="1500" dirty="0" smtClean="0"/>
              <a:t>	</a:t>
            </a:r>
            <a:r>
              <a:rPr lang="en-US" sz="1500" dirty="0" smtClean="0"/>
              <a:t>                    </a:t>
            </a:r>
            <a:r>
              <a:rPr lang="cs-CZ" sz="1500" dirty="0" smtClean="0"/>
              <a:t>p-value</a:t>
            </a:r>
            <a:r>
              <a:rPr lang="cs-CZ" sz="1500" dirty="0"/>
              <a:t>= </a:t>
            </a:r>
            <a:r>
              <a:rPr lang="cs-CZ" sz="1500" dirty="0" smtClean="0"/>
              <a:t>0.1149</a:t>
            </a:r>
            <a:endParaRPr lang="en-US" sz="1500" dirty="0"/>
          </a:p>
          <a:p>
            <a:r>
              <a:rPr lang="en-US" sz="1500" dirty="0" smtClean="0"/>
              <a:t>                4 Beta                                                 </a:t>
            </a:r>
            <a:r>
              <a:rPr lang="en-US" sz="1500" dirty="0" smtClean="0">
                <a:solidFill>
                  <a:srgbClr val="FF0000"/>
                </a:solidFill>
              </a:rPr>
              <a:t>6 Beta                                              </a:t>
            </a:r>
            <a:r>
              <a:rPr lang="en-US" sz="1500" dirty="0" smtClean="0"/>
              <a:t>8 Beta                                               9 Beta</a:t>
            </a:r>
            <a:endParaRPr lang="en-US" sz="1500" dirty="0"/>
          </a:p>
        </p:txBody>
      </p:sp>
    </p:spTree>
    <p:extLst>
      <p:ext uri="{BB962C8B-B14F-4D97-AF65-F5344CB8AC3E}">
        <p14:creationId xmlns:p14="http://schemas.microsoft.com/office/powerpoint/2010/main" val="756894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Which one is the best one?</a:t>
            </a:r>
            <a:endParaRPr lang="en-US" b="1" dirty="0"/>
          </a:p>
        </p:txBody>
      </p:sp>
      <mc:AlternateContent xmlns:mc="http://schemas.openxmlformats.org/markup-compatibility/2006">
        <mc:Choice xmlns:a14="http://schemas.microsoft.com/office/drawing/2010/main" Requires="a14">
          <p:graphicFrame>
            <p:nvGraphicFramePr>
              <p:cNvPr id="4" name="Content Placeholder 3"/>
              <p:cNvGraphicFramePr>
                <a:graphicFrameLocks noGrp="1"/>
              </p:cNvGraphicFramePr>
              <p:nvPr>
                <p:ph idx="1"/>
                <p:extLst>
                  <p:ext uri="{D42A27DB-BD31-4B8C-83A1-F6EECF244321}">
                    <p14:modId xmlns:p14="http://schemas.microsoft.com/office/powerpoint/2010/main" val="632493096"/>
                  </p:ext>
                </p:extLst>
              </p:nvPr>
            </p:nvGraphicFramePr>
            <p:xfrm>
              <a:off x="1522412" y="1676400"/>
              <a:ext cx="10156825"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4" name="Content Placeholder 3"/>
              <p:cNvGraphicFramePr>
                <a:graphicFrameLocks noGrp="1"/>
              </p:cNvGraphicFramePr>
              <p:nvPr>
                <p:ph idx="1"/>
                <p:extLst>
                  <p:ext uri="{D42A27DB-BD31-4B8C-83A1-F6EECF244321}">
                    <p14:modId xmlns:p14="http://schemas.microsoft.com/office/powerpoint/2010/main" val="632493096"/>
                  </p:ext>
                </p:extLst>
              </p:nvPr>
            </p:nvGraphicFramePr>
            <p:xfrm>
              <a:off x="1522412" y="1676400"/>
              <a:ext cx="10156825" cy="4495800"/>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Tree>
    <p:extLst>
      <p:ext uri="{BB962C8B-B14F-4D97-AF65-F5344CB8AC3E}">
        <p14:creationId xmlns:p14="http://schemas.microsoft.com/office/powerpoint/2010/main" val="189220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PART B: If we drink </a:t>
            </a:r>
            <a:r>
              <a:rPr lang="en-US" b="1" dirty="0" smtClean="0">
                <a:solidFill>
                  <a:srgbClr val="FF0000"/>
                </a:solidFill>
              </a:rPr>
              <a:t>Alcohol</a:t>
            </a:r>
            <a:r>
              <a:rPr lang="en-US" b="1" dirty="0" smtClean="0"/>
              <a:t> often</a:t>
            </a:r>
            <a:r>
              <a:rPr lang="mr-IN" b="1" dirty="0" smtClean="0"/>
              <a:t>…</a:t>
            </a:r>
            <a:r>
              <a:rPr lang="en-US" b="1" dirty="0" smtClean="0"/>
              <a:t>.</a:t>
            </a:r>
            <a:endParaRPr lang="en-US"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7309" y="1905000"/>
            <a:ext cx="2847975" cy="251460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7766" y="1905000"/>
            <a:ext cx="2819400" cy="25146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9841" y="1910862"/>
            <a:ext cx="2447925" cy="25146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5578" y="1905000"/>
            <a:ext cx="2143125" cy="2514600"/>
          </a:xfrm>
          <a:prstGeom prst="rect">
            <a:avLst/>
          </a:prstGeom>
        </p:spPr>
      </p:pic>
    </p:spTree>
    <p:extLst>
      <p:ext uri="{BB962C8B-B14F-4D97-AF65-F5344CB8AC3E}">
        <p14:creationId xmlns:p14="http://schemas.microsoft.com/office/powerpoint/2010/main" val="256492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Alcohol consumption distribution</a:t>
            </a:r>
            <a:endParaRPr lang="en-US"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0012" y="2057400"/>
            <a:ext cx="3924300" cy="3751803"/>
          </a:xfrm>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6018212" y="2057400"/>
            <a:ext cx="5105400" cy="3751803"/>
          </a:xfrm>
          <a:prstGeom prst="rect">
            <a:avLst/>
          </a:prstGeom>
          <a:noFill/>
          <a:ln>
            <a:noFill/>
          </a:ln>
        </p:spPr>
      </p:pic>
      <p:cxnSp>
        <p:nvCxnSpPr>
          <p:cNvPr id="5" name="Straight Arrow Connector 4"/>
          <p:cNvCxnSpPr/>
          <p:nvPr/>
        </p:nvCxnSpPr>
        <p:spPr>
          <a:xfrm flipV="1">
            <a:off x="3960812" y="1905000"/>
            <a:ext cx="152400" cy="304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656012" y="1600200"/>
            <a:ext cx="1828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Low to no drinking </a:t>
            </a:r>
            <a:endParaRPr lang="en-US" sz="1400" dirty="0"/>
          </a:p>
        </p:txBody>
      </p:sp>
    </p:spTree>
    <p:extLst>
      <p:ext uri="{BB962C8B-B14F-4D97-AF65-F5344CB8AC3E}">
        <p14:creationId xmlns:p14="http://schemas.microsoft.com/office/powerpoint/2010/main" val="137038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Our dataset</a:t>
            </a:r>
            <a:endParaRPr lang="en-US" b="1" dirty="0"/>
          </a:p>
        </p:txBody>
      </p:sp>
      <p:sp>
        <p:nvSpPr>
          <p:cNvPr id="3" name="Content Placeholder 2"/>
          <p:cNvSpPr>
            <a:spLocks noGrp="1"/>
          </p:cNvSpPr>
          <p:nvPr>
            <p:ph idx="1"/>
          </p:nvPr>
        </p:nvSpPr>
        <p:spPr/>
        <p:txBody>
          <a:bodyPr/>
          <a:lstStyle/>
          <a:p>
            <a:r>
              <a:rPr lang="en-US" dirty="0" smtClean="0"/>
              <a:t>395 </a:t>
            </a:r>
            <a:r>
              <a:rPr lang="en-US" dirty="0" smtClean="0"/>
              <a:t>secondary </a:t>
            </a:r>
            <a:r>
              <a:rPr lang="en-US" altLang="zh-CN" dirty="0" smtClean="0"/>
              <a:t>school </a:t>
            </a:r>
            <a:r>
              <a:rPr lang="en-US" dirty="0" smtClean="0"/>
              <a:t>students in a math </a:t>
            </a:r>
            <a:r>
              <a:rPr lang="en-US" dirty="0" smtClean="0"/>
              <a:t>class in Portugal enrolled in two different schools</a:t>
            </a:r>
            <a:endParaRPr lang="en-US" dirty="0" smtClean="0"/>
          </a:p>
          <a:p>
            <a:r>
              <a:rPr lang="en-US" dirty="0" smtClean="0"/>
              <a:t>Predictors: </a:t>
            </a:r>
            <a:r>
              <a:rPr lang="en-US" dirty="0" smtClean="0"/>
              <a:t>31</a:t>
            </a:r>
            <a:r>
              <a:rPr lang="en-US" dirty="0" smtClean="0"/>
              <a:t> predictors, 17 categorical + 14 numerical (but we won’t analyze them all)</a:t>
            </a:r>
            <a:endParaRPr lang="en-US" dirty="0" smtClean="0"/>
          </a:p>
          <a:p>
            <a:r>
              <a:rPr lang="en-US" dirty="0" smtClean="0"/>
              <a:t>Response: </a:t>
            </a:r>
            <a:r>
              <a:rPr lang="en-US" dirty="0" smtClean="0"/>
              <a:t>G1, G2, G3 (Grades: We will consider only G3 = final grade)</a:t>
            </a:r>
          </a:p>
        </p:txBody>
      </p:sp>
    </p:spTree>
    <p:extLst>
      <p:ext uri="{BB962C8B-B14F-4D97-AF65-F5344CB8AC3E}">
        <p14:creationId xmlns:p14="http://schemas.microsoft.com/office/powerpoint/2010/main" val="75531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G3 ~ </a:t>
            </a:r>
            <a:r>
              <a:rPr lang="en-US" b="1" dirty="0" err="1" smtClean="0"/>
              <a:t>DWalc</a:t>
            </a:r>
            <a:endParaRPr lang="en-US" b="1"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09986" y="1752600"/>
            <a:ext cx="6571999" cy="4241800"/>
          </a:xfrm>
        </p:spPr>
      </p:pic>
      <p:sp>
        <p:nvSpPr>
          <p:cNvPr id="8" name="TextBox 7"/>
          <p:cNvSpPr txBox="1"/>
          <p:nvPr/>
        </p:nvSpPr>
        <p:spPr>
          <a:xfrm>
            <a:off x="8304212" y="4038600"/>
            <a:ext cx="3078175" cy="461665"/>
          </a:xfrm>
          <a:prstGeom prst="rect">
            <a:avLst/>
          </a:prstGeom>
          <a:noFill/>
        </p:spPr>
        <p:txBody>
          <a:bodyPr wrap="square" rtlCol="0">
            <a:spAutoFit/>
          </a:bodyPr>
          <a:lstStyle/>
          <a:p>
            <a:r>
              <a:rPr lang="en-US" i="1" dirty="0" smtClean="0">
                <a:solidFill>
                  <a:srgbClr val="FF0000"/>
                </a:solidFill>
              </a:rPr>
              <a:t>It’s significant!</a:t>
            </a:r>
          </a:p>
        </p:txBody>
      </p:sp>
      <p:sp>
        <p:nvSpPr>
          <p:cNvPr id="9" name="TextBox 8"/>
          <p:cNvSpPr txBox="1"/>
          <p:nvPr/>
        </p:nvSpPr>
        <p:spPr>
          <a:xfrm>
            <a:off x="1083242" y="5955268"/>
            <a:ext cx="11049000" cy="830997"/>
          </a:xfrm>
          <a:prstGeom prst="rect">
            <a:avLst/>
          </a:prstGeom>
          <a:noFill/>
        </p:spPr>
        <p:txBody>
          <a:bodyPr wrap="square" rtlCol="0">
            <a:spAutoFit/>
          </a:bodyPr>
          <a:lstStyle/>
          <a:p>
            <a:r>
              <a:rPr lang="en-US" dirty="0" smtClean="0"/>
              <a:t>For every increase in unit of alcohol consumption, there is a 0.3 decrease of final </a:t>
            </a:r>
            <a:r>
              <a:rPr lang="en-US" dirty="0" smtClean="0"/>
              <a:t>grade score. </a:t>
            </a:r>
            <a:r>
              <a:rPr lang="en-US" dirty="0" smtClean="0"/>
              <a:t>But it is not a good model (R</a:t>
            </a:r>
            <a:r>
              <a:rPr lang="en-US" baseline="30000" dirty="0" smtClean="0"/>
              <a:t>2</a:t>
            </a:r>
            <a:r>
              <a:rPr lang="en-US" dirty="0" smtClean="0"/>
              <a:t> is low)</a:t>
            </a:r>
            <a:endParaRPr lang="en-US" dirty="0"/>
          </a:p>
        </p:txBody>
      </p:sp>
      <p:sp>
        <p:nvSpPr>
          <p:cNvPr id="10" name="TextBox 9"/>
          <p:cNvSpPr txBox="1"/>
          <p:nvPr/>
        </p:nvSpPr>
        <p:spPr>
          <a:xfrm>
            <a:off x="2909986" y="5334001"/>
            <a:ext cx="6156226" cy="228600"/>
          </a:xfrm>
          <a:prstGeom prst="rect">
            <a:avLst/>
          </a:prstGeom>
          <a:noFill/>
          <a:ln>
            <a:solidFill>
              <a:srgbClr val="FF0000"/>
            </a:solidFill>
          </a:ln>
        </p:spPr>
        <p:txBody>
          <a:bodyPr wrap="square" rtlCol="0">
            <a:spAutoFit/>
          </a:bodyPr>
          <a:lstStyle/>
          <a:p>
            <a:endParaRPr lang="en-US"/>
          </a:p>
        </p:txBody>
      </p:sp>
    </p:spTree>
    <p:extLst>
      <p:ext uri="{BB962C8B-B14F-4D97-AF65-F5344CB8AC3E}">
        <p14:creationId xmlns:p14="http://schemas.microsoft.com/office/powerpoint/2010/main" val="82001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b="1" dirty="0" smtClean="0"/>
                  <a:t>H</a:t>
                </a:r>
                <a:r>
                  <a:rPr lang="en-US" b="1" baseline="-25000" dirty="0" smtClean="0"/>
                  <a:t>o</a:t>
                </a:r>
                <a:r>
                  <a:rPr lang="en-US" b="1" dirty="0" smtClean="0"/>
                  <a:t>: Alcohol = 0 vs H</a:t>
                </a:r>
                <a:r>
                  <a:rPr lang="en-US" b="1" baseline="-25000" dirty="0" smtClean="0"/>
                  <a:t>1</a:t>
                </a:r>
                <a:r>
                  <a:rPr lang="en-US" b="1" dirty="0" smtClean="0"/>
                  <a:t>: Alcohol </a:t>
                </a:r>
                <a14:m>
                  <m:oMath xmlns:m="http://schemas.openxmlformats.org/officeDocument/2006/math">
                    <m:r>
                      <a:rPr lang="en-US" b="1" i="1" smtClean="0">
                        <a:latin typeface="Cambria Math" charset="0"/>
                        <a:ea typeface="Cambria Math" charset="0"/>
                        <a:cs typeface="Cambria Math" charset="0"/>
                      </a:rPr>
                      <m:t>≠</m:t>
                    </m:r>
                  </m:oMath>
                </a14:m>
                <a:r>
                  <a:rPr lang="en-US" b="1" dirty="0" smtClean="0"/>
                  <a:t> 0</a:t>
                </a:r>
                <a:endParaRPr lang="en-US" b="1"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2100" b="-19214"/>
                </a:stretch>
              </a:blipFill>
            </p:spPr>
            <p:txBody>
              <a:bodyPr/>
              <a:lstStyle/>
              <a:p>
                <a:r>
                  <a:rPr lang="en-US">
                    <a:noFill/>
                  </a:rPr>
                  <a:t> </a:t>
                </a:r>
              </a:p>
            </p:txBody>
          </p:sp>
        </mc:Fallback>
      </mc:AlternateContent>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4059" y="1822032"/>
            <a:ext cx="9603853" cy="3581400"/>
          </a:xfrm>
        </p:spPr>
      </p:pic>
      <p:sp>
        <p:nvSpPr>
          <p:cNvPr id="5" name="TextBox 4"/>
          <p:cNvSpPr txBox="1"/>
          <p:nvPr/>
        </p:nvSpPr>
        <p:spPr>
          <a:xfrm>
            <a:off x="7085012" y="4419600"/>
            <a:ext cx="4648200" cy="830997"/>
          </a:xfrm>
          <a:prstGeom prst="rect">
            <a:avLst/>
          </a:prstGeom>
          <a:noFill/>
        </p:spPr>
        <p:txBody>
          <a:bodyPr wrap="square" rtlCol="0">
            <a:spAutoFit/>
          </a:bodyPr>
          <a:lstStyle/>
          <a:p>
            <a:r>
              <a:rPr lang="en-US" i="1" dirty="0" smtClean="0">
                <a:solidFill>
                  <a:srgbClr val="FF0000"/>
                </a:solidFill>
              </a:rPr>
              <a:t>Alcohol is not significant when including the other variables</a:t>
            </a:r>
            <a:endParaRPr lang="en-US" i="1" dirty="0">
              <a:solidFill>
                <a:srgbClr val="FF0000"/>
              </a:solidFill>
            </a:endParaRPr>
          </a:p>
        </p:txBody>
      </p:sp>
    </p:spTree>
    <p:extLst>
      <p:ext uri="{BB962C8B-B14F-4D97-AF65-F5344CB8AC3E}">
        <p14:creationId xmlns:p14="http://schemas.microsoft.com/office/powerpoint/2010/main" val="162154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- 1</a:t>
            </a:r>
          </a:p>
        </p:txBody>
      </p:sp>
      <p:sp>
        <p:nvSpPr>
          <p:cNvPr id="3" name="Text Placeholder 2"/>
          <p:cNvSpPr>
            <a:spLocks noGrp="1"/>
          </p:cNvSpPr>
          <p:nvPr>
            <p:ph type="body" idx="1"/>
          </p:nvPr>
        </p:nvSpPr>
        <p:spPr/>
        <p:txBody>
          <a:bodyPr/>
          <a:lstStyle/>
          <a:p>
            <a:endParaRPr lang="en-US" dirty="0"/>
          </a:p>
        </p:txBody>
      </p:sp>
      <p:graphicFrame>
        <p:nvGraphicFramePr>
          <p:cNvPr id="4" name="Content Placeholder 6"/>
          <p:cNvGraphicFramePr>
            <a:graphicFrameLocks/>
          </p:cNvGraphicFramePr>
          <p:nvPr>
            <p:extLst>
              <p:ext uri="{D42A27DB-BD31-4B8C-83A1-F6EECF244321}">
                <p14:modId xmlns:p14="http://schemas.microsoft.com/office/powerpoint/2010/main" val="2039794478"/>
              </p:ext>
            </p:extLst>
          </p:nvPr>
        </p:nvGraphicFramePr>
        <p:xfrm>
          <a:off x="-761537" y="1447800"/>
          <a:ext cx="10156825"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p:cNvSpPr txBox="1">
            <a:spLocks/>
          </p:cNvSpPr>
          <p:nvPr/>
        </p:nvSpPr>
        <p:spPr>
          <a:xfrm>
            <a:off x="379412" y="419724"/>
            <a:ext cx="10157354" cy="1397000"/>
          </a:xfrm>
          <a:prstGeom prst="rect">
            <a:avLst/>
          </a:prstGeom>
        </p:spPr>
        <p:txBody>
          <a:bodyPr vert="horz" lIns="121899" tIns="60949" rIns="121899" bIns="60949" rtlCol="0" anchor="t">
            <a:normAutofit/>
          </a:bodyPr>
          <a:lstStyle>
            <a:lvl1pPr algn="l" defTabSz="1218987" rtl="0" eaLnBrk="1" latinLnBrk="0" hangingPunct="1">
              <a:lnSpc>
                <a:spcPct val="85000"/>
              </a:lnSpc>
              <a:spcBef>
                <a:spcPct val="0"/>
              </a:spcBef>
              <a:buNone/>
              <a:tabLst/>
              <a:defRPr sz="5400" b="0" kern="1200" cap="none" baseline="0">
                <a:solidFill>
                  <a:schemeClr val="tx1"/>
                </a:solidFill>
                <a:latin typeface="+mj-lt"/>
                <a:ea typeface="+mj-ea"/>
                <a:cs typeface="+mj-cs"/>
              </a:defRPr>
            </a:lvl1pPr>
          </a:lstStyle>
          <a:p>
            <a:r>
              <a:rPr lang="en-US" b="1" dirty="0" smtClean="0"/>
              <a:t>In conclusion</a:t>
            </a:r>
            <a:endParaRPr lang="en-US" b="1" dirty="0"/>
          </a:p>
        </p:txBody>
      </p:sp>
    </p:spTree>
    <p:extLst>
      <p:ext uri="{BB962C8B-B14F-4D97-AF65-F5344CB8AC3E}">
        <p14:creationId xmlns:p14="http://schemas.microsoft.com/office/powerpoint/2010/main" val="199769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Limitations and Further Research</a:t>
            </a:r>
            <a:endParaRPr lang="en-US" b="1" dirty="0"/>
          </a:p>
        </p:txBody>
      </p:sp>
      <p:sp>
        <p:nvSpPr>
          <p:cNvPr id="3" name="Content Placeholder 2"/>
          <p:cNvSpPr>
            <a:spLocks noGrp="1"/>
          </p:cNvSpPr>
          <p:nvPr>
            <p:ph idx="1"/>
          </p:nvPr>
        </p:nvSpPr>
        <p:spPr/>
        <p:txBody>
          <a:bodyPr>
            <a:normAutofit/>
          </a:bodyPr>
          <a:lstStyle/>
          <a:p>
            <a:r>
              <a:rPr lang="en-ZW" dirty="0"/>
              <a:t> </a:t>
            </a:r>
            <a:r>
              <a:rPr lang="en-ZW" u="sng" dirty="0" smtClean="0"/>
              <a:t>Missing potentially significant factors</a:t>
            </a:r>
            <a:r>
              <a:rPr lang="en-ZW" dirty="0" smtClean="0"/>
              <a:t>: family’s income, quality of previous education, family issues, student’s psychological state, safety of school district, safety of </a:t>
            </a:r>
            <a:r>
              <a:rPr lang="en-US" dirty="0" smtClean="0"/>
              <a:t>neighborhood</a:t>
            </a:r>
          </a:p>
          <a:p>
            <a:r>
              <a:rPr lang="en-ZW" dirty="0"/>
              <a:t> </a:t>
            </a:r>
            <a:r>
              <a:rPr lang="en-ZW" u="sng" dirty="0" smtClean="0"/>
              <a:t>Deleted final grade zeros </a:t>
            </a:r>
            <a:r>
              <a:rPr lang="en-ZW" dirty="0"/>
              <a:t>are </a:t>
            </a:r>
            <a:r>
              <a:rPr lang="en-ZW" dirty="0" smtClean="0"/>
              <a:t>strange (some students have studied over 10 hours per week). </a:t>
            </a:r>
            <a:r>
              <a:rPr lang="en-ZW" smtClean="0"/>
              <a:t>Reasons may be low </a:t>
            </a:r>
            <a:r>
              <a:rPr lang="en-ZW" dirty="0" smtClean="0"/>
              <a:t>quality of study or drop out from the course</a:t>
            </a:r>
            <a:endParaRPr lang="en-US" dirty="0"/>
          </a:p>
        </p:txBody>
      </p:sp>
    </p:spTree>
    <p:extLst>
      <p:ext uri="{BB962C8B-B14F-4D97-AF65-F5344CB8AC3E}">
        <p14:creationId xmlns:p14="http://schemas.microsoft.com/office/powerpoint/2010/main" val="170740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2659" b="2659"/>
          <a:stretch>
            <a:fillRect/>
          </a:stretch>
        </p:blipFill>
        <p:spPr>
          <a:xfrm>
            <a:off x="0" y="0"/>
            <a:ext cx="12188825" cy="6858000"/>
          </a:xfrm>
        </p:spPr>
      </p:pic>
    </p:spTree>
    <p:extLst>
      <p:ext uri="{BB962C8B-B14F-4D97-AF65-F5344CB8AC3E}">
        <p14:creationId xmlns:p14="http://schemas.microsoft.com/office/powerpoint/2010/main" val="320167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Outline</a:t>
            </a:r>
            <a:endParaRPr lang="en-US"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25804148"/>
              </p:ext>
            </p:extLst>
          </p:nvPr>
        </p:nvGraphicFramePr>
        <p:xfrm>
          <a:off x="1117600" y="1701800"/>
          <a:ext cx="10156825"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723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PART A: What predicts our </a:t>
            </a:r>
            <a:r>
              <a:rPr lang="en-US" b="1" dirty="0" smtClean="0">
                <a:solidFill>
                  <a:srgbClr val="FF0000"/>
                </a:solidFill>
              </a:rPr>
              <a:t>grades</a:t>
            </a:r>
            <a:r>
              <a:rPr lang="en-US" b="1" dirty="0" smtClean="0"/>
              <a:t>?</a:t>
            </a:r>
            <a:endParaRPr lang="en-US" b="1"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27412" y="1860549"/>
            <a:ext cx="5791200" cy="4343401"/>
          </a:xfrm>
        </p:spPr>
      </p:pic>
    </p:spTree>
    <p:extLst>
      <p:ext uri="{BB962C8B-B14F-4D97-AF65-F5344CB8AC3E}">
        <p14:creationId xmlns:p14="http://schemas.microsoft.com/office/powerpoint/2010/main" val="263666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smtClean="0"/>
              <a:t>Data </a:t>
            </a:r>
            <a:r>
              <a:rPr lang="en-US" b="1" dirty="0" smtClean="0"/>
              <a:t>Exploration</a:t>
            </a:r>
            <a:endParaRPr lang="en-US" b="1" dirty="0"/>
          </a:p>
        </p:txBody>
      </p:sp>
      <p:sp>
        <p:nvSpPr>
          <p:cNvPr id="14" name="Content Placeholder 13"/>
          <p:cNvSpPr>
            <a:spLocks noGrp="1"/>
          </p:cNvSpPr>
          <p:nvPr>
            <p:ph idx="1"/>
          </p:nvPr>
        </p:nvSpPr>
        <p:spPr/>
        <p:txBody>
          <a:bodyPr/>
          <a:lstStyle/>
          <a:p>
            <a:r>
              <a:rPr lang="en-US" dirty="0" smtClean="0"/>
              <a:t>Looking for significant variables </a:t>
            </a:r>
            <a:r>
              <a:rPr lang="en-US" dirty="0" smtClean="0"/>
              <a:t>that could </a:t>
            </a:r>
            <a:r>
              <a:rPr lang="en-US" dirty="0" smtClean="0"/>
              <a:t>affect </a:t>
            </a:r>
            <a:r>
              <a:rPr lang="en-US" dirty="0" smtClean="0"/>
              <a:t>G3</a:t>
            </a:r>
          </a:p>
          <a:p>
            <a:r>
              <a:rPr lang="en-US" dirty="0" smtClean="0"/>
              <a:t>Used </a:t>
            </a:r>
            <a:r>
              <a:rPr lang="en-US" dirty="0"/>
              <a:t>Boxplots, Histogram, </a:t>
            </a:r>
            <a:r>
              <a:rPr lang="en-US" dirty="0" smtClean="0"/>
              <a:t>Scatterplots and tables</a:t>
            </a:r>
          </a:p>
          <a:p>
            <a:r>
              <a:rPr lang="en-US" dirty="0" smtClean="0"/>
              <a:t>Selected 14 </a:t>
            </a:r>
            <a:r>
              <a:rPr lang="en-US" dirty="0" smtClean="0"/>
              <a:t>variables are the most likely to be significant:</a:t>
            </a:r>
            <a:r>
              <a:rPr lang="zh-CN" altLang="en-US" dirty="0" smtClean="0"/>
              <a:t> </a:t>
            </a:r>
            <a:endParaRPr lang="en-US" altLang="zh-CN" dirty="0"/>
          </a:p>
          <a:p>
            <a:r>
              <a:rPr lang="en-US" altLang="zh-CN" sz="2000" dirty="0" smtClean="0"/>
              <a:t>G3 ~ </a:t>
            </a:r>
            <a:r>
              <a:rPr lang="en-US" altLang="zh-CN" sz="2000" i="1" dirty="0" smtClean="0"/>
              <a:t>sex + age + address + </a:t>
            </a:r>
            <a:r>
              <a:rPr lang="en-US" altLang="zh-CN" sz="2000" i="1" dirty="0" err="1" smtClean="0"/>
              <a:t>studytime</a:t>
            </a:r>
            <a:r>
              <a:rPr lang="en-US" altLang="zh-CN" sz="2000" i="1" dirty="0" smtClean="0"/>
              <a:t> + failures + activities + higher + internet + romantic + </a:t>
            </a:r>
            <a:r>
              <a:rPr lang="en-US" altLang="zh-CN" sz="2000" i="1" dirty="0" err="1" smtClean="0"/>
              <a:t>freetime</a:t>
            </a:r>
            <a:r>
              <a:rPr lang="en-US" altLang="zh-CN" sz="2000" i="1" dirty="0"/>
              <a:t> </a:t>
            </a:r>
            <a:r>
              <a:rPr lang="en-US" altLang="zh-CN" sz="2000" i="1" dirty="0" smtClean="0"/>
              <a:t>+ </a:t>
            </a:r>
            <a:r>
              <a:rPr lang="en-US" altLang="zh-CN" sz="2000" i="1" dirty="0" err="1" smtClean="0"/>
              <a:t>goout</a:t>
            </a:r>
            <a:r>
              <a:rPr lang="en-US" altLang="zh-CN" sz="2000" i="1" dirty="0"/>
              <a:t> </a:t>
            </a:r>
            <a:r>
              <a:rPr lang="en-US" altLang="zh-CN" sz="2000" i="1" dirty="0" smtClean="0"/>
              <a:t>+ health + absences + </a:t>
            </a:r>
            <a:r>
              <a:rPr lang="en-US" altLang="zh-CN" sz="2000" i="1" dirty="0" err="1" smtClean="0"/>
              <a:t>DWalc</a:t>
            </a:r>
            <a:endParaRPr lang="en-US" altLang="zh-CN" sz="2000" i="1" dirty="0" smtClean="0"/>
          </a:p>
          <a:p>
            <a:r>
              <a:rPr lang="en-US" altLang="zh-CN" i="1" dirty="0" err="1" smtClean="0"/>
              <a:t>DWalc</a:t>
            </a:r>
            <a:r>
              <a:rPr lang="en-US" altLang="zh-CN" dirty="0" smtClean="0"/>
              <a:t> = Weekday+ Weekend alcohol consumption</a:t>
            </a:r>
          </a:p>
        </p:txBody>
      </p:sp>
    </p:spTree>
    <p:extLst>
      <p:ext uri="{BB962C8B-B14F-4D97-AF65-F5344CB8AC3E}">
        <p14:creationId xmlns:p14="http://schemas.microsoft.com/office/powerpoint/2010/main" val="71118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Examples of plots</a:t>
            </a:r>
            <a:endParaRPr lang="en-US" b="1"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95986" y="2286000"/>
            <a:ext cx="5638800" cy="373380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31812" y="2286000"/>
            <a:ext cx="5410200" cy="3703003"/>
          </a:xfrm>
          <a:prstGeom prst="rect">
            <a:avLst/>
          </a:prstGeom>
          <a:noFill/>
          <a:ln>
            <a:noFill/>
          </a:ln>
        </p:spPr>
      </p:pic>
      <p:sp>
        <p:nvSpPr>
          <p:cNvPr id="3" name="Rectangle 2"/>
          <p:cNvSpPr/>
          <p:nvPr/>
        </p:nvSpPr>
        <p:spPr>
          <a:xfrm>
            <a:off x="2360612" y="1905000"/>
            <a:ext cx="1905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G3~Failures</a:t>
            </a:r>
            <a:endParaRPr lang="en-US" dirty="0"/>
          </a:p>
        </p:txBody>
      </p:sp>
      <p:sp>
        <p:nvSpPr>
          <p:cNvPr id="6" name="Rectangle 5"/>
          <p:cNvSpPr/>
          <p:nvPr/>
        </p:nvSpPr>
        <p:spPr>
          <a:xfrm>
            <a:off x="7866023" y="1905000"/>
            <a:ext cx="2298726"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G3~Absences</a:t>
            </a:r>
          </a:p>
        </p:txBody>
      </p:sp>
    </p:spTree>
    <p:extLst>
      <p:ext uri="{BB962C8B-B14F-4D97-AF65-F5344CB8AC3E}">
        <p14:creationId xmlns:p14="http://schemas.microsoft.com/office/powerpoint/2010/main" val="100205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smtClean="0"/>
              <a:t>Data </a:t>
            </a:r>
            <a:r>
              <a:rPr lang="en-US" b="1" dirty="0" smtClean="0"/>
              <a:t>Exploration</a:t>
            </a:r>
            <a:endParaRPr lang="en-US" b="1" dirty="0"/>
          </a:p>
        </p:txBody>
      </p:sp>
      <p:sp>
        <p:nvSpPr>
          <p:cNvPr id="14" name="Content Placeholder 13"/>
          <p:cNvSpPr>
            <a:spLocks noGrp="1"/>
          </p:cNvSpPr>
          <p:nvPr>
            <p:ph idx="1"/>
          </p:nvPr>
        </p:nvSpPr>
        <p:spPr/>
        <p:txBody>
          <a:bodyPr/>
          <a:lstStyle/>
          <a:p>
            <a:r>
              <a:rPr lang="en-US" dirty="0" smtClean="0"/>
              <a:t>Looking for significant variables </a:t>
            </a:r>
            <a:r>
              <a:rPr lang="en-US" dirty="0" smtClean="0"/>
              <a:t>that could </a:t>
            </a:r>
            <a:r>
              <a:rPr lang="en-US" dirty="0" smtClean="0"/>
              <a:t>affect </a:t>
            </a:r>
            <a:r>
              <a:rPr lang="en-US" dirty="0" smtClean="0"/>
              <a:t>G3</a:t>
            </a:r>
          </a:p>
          <a:p>
            <a:r>
              <a:rPr lang="en-US" dirty="0" smtClean="0"/>
              <a:t>Used </a:t>
            </a:r>
            <a:r>
              <a:rPr lang="en-US" dirty="0"/>
              <a:t>Boxplots, Histogram, </a:t>
            </a:r>
            <a:r>
              <a:rPr lang="en-US" dirty="0" smtClean="0"/>
              <a:t>Scatterplots and tables</a:t>
            </a:r>
          </a:p>
          <a:p>
            <a:r>
              <a:rPr lang="en-US" dirty="0" smtClean="0"/>
              <a:t>Selected 14 </a:t>
            </a:r>
            <a:r>
              <a:rPr lang="en-US" dirty="0" smtClean="0"/>
              <a:t>variables are the most likely to be significant:</a:t>
            </a:r>
            <a:r>
              <a:rPr lang="zh-CN" altLang="en-US" dirty="0" smtClean="0"/>
              <a:t> </a:t>
            </a:r>
            <a:endParaRPr lang="en-US" altLang="zh-CN" dirty="0"/>
          </a:p>
          <a:p>
            <a:r>
              <a:rPr lang="en-US" altLang="zh-CN" sz="2000" dirty="0" smtClean="0"/>
              <a:t>G3 ~ </a:t>
            </a:r>
            <a:r>
              <a:rPr lang="en-US" altLang="zh-CN" sz="2000" i="1" dirty="0" smtClean="0"/>
              <a:t>sex + age + address + </a:t>
            </a:r>
            <a:r>
              <a:rPr lang="en-US" altLang="zh-CN" sz="2000" i="1" dirty="0" err="1" smtClean="0"/>
              <a:t>studytime</a:t>
            </a:r>
            <a:r>
              <a:rPr lang="en-US" altLang="zh-CN" sz="2000" i="1" dirty="0" smtClean="0"/>
              <a:t> + failures + activities + higher + internet + romantic + </a:t>
            </a:r>
            <a:r>
              <a:rPr lang="en-US" altLang="zh-CN" sz="2000" i="1" dirty="0" err="1" smtClean="0"/>
              <a:t>freetime</a:t>
            </a:r>
            <a:r>
              <a:rPr lang="en-US" altLang="zh-CN" sz="2000" i="1" dirty="0"/>
              <a:t> </a:t>
            </a:r>
            <a:r>
              <a:rPr lang="en-US" altLang="zh-CN" sz="2000" i="1" dirty="0" smtClean="0"/>
              <a:t>+ </a:t>
            </a:r>
            <a:r>
              <a:rPr lang="en-US" altLang="zh-CN" sz="2000" i="1" dirty="0" err="1" smtClean="0"/>
              <a:t>goout</a:t>
            </a:r>
            <a:r>
              <a:rPr lang="en-US" altLang="zh-CN" sz="2000" i="1" dirty="0"/>
              <a:t> </a:t>
            </a:r>
            <a:r>
              <a:rPr lang="en-US" altLang="zh-CN" sz="2000" i="1" dirty="0" smtClean="0"/>
              <a:t>+ health + absences + </a:t>
            </a:r>
            <a:r>
              <a:rPr lang="en-US" altLang="zh-CN" sz="2000" i="1" dirty="0" err="1" smtClean="0"/>
              <a:t>DWalc</a:t>
            </a:r>
            <a:endParaRPr lang="en-US" altLang="zh-CN" sz="2000" i="1" dirty="0" smtClean="0"/>
          </a:p>
          <a:p>
            <a:r>
              <a:rPr lang="en-US" altLang="zh-CN" i="1" dirty="0" err="1" smtClean="0"/>
              <a:t>DWalc</a:t>
            </a:r>
            <a:r>
              <a:rPr lang="en-US" altLang="zh-CN" dirty="0" smtClean="0"/>
              <a:t> = Weekday+ Weekend alcohol consumption</a:t>
            </a:r>
          </a:p>
        </p:txBody>
      </p:sp>
    </p:spTree>
    <p:extLst>
      <p:ext uri="{BB962C8B-B14F-4D97-AF65-F5344CB8AC3E}">
        <p14:creationId xmlns:p14="http://schemas.microsoft.com/office/powerpoint/2010/main" val="166389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Testing for collinearity</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9535" y="2198892"/>
            <a:ext cx="9232900" cy="19685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785" y="4724400"/>
            <a:ext cx="10058400" cy="945338"/>
          </a:xfrm>
          <a:prstGeom prst="rect">
            <a:avLst/>
          </a:prstGeom>
        </p:spPr>
      </p:pic>
      <p:sp>
        <p:nvSpPr>
          <p:cNvPr id="7" name="TextBox 6"/>
          <p:cNvSpPr txBox="1"/>
          <p:nvPr/>
        </p:nvSpPr>
        <p:spPr>
          <a:xfrm>
            <a:off x="1851687" y="5828328"/>
            <a:ext cx="8688597" cy="461665"/>
          </a:xfrm>
          <a:prstGeom prst="rect">
            <a:avLst/>
          </a:prstGeom>
          <a:noFill/>
        </p:spPr>
        <p:txBody>
          <a:bodyPr wrap="none" rtlCol="0">
            <a:spAutoFit/>
          </a:bodyPr>
          <a:lstStyle/>
          <a:p>
            <a:r>
              <a:rPr lang="en-US" dirty="0" smtClean="0">
                <a:solidFill>
                  <a:srgbClr val="FF0000"/>
                </a:solidFill>
              </a:rPr>
              <a:t>No pair-wise collinearity nor multiple collinearity problems</a:t>
            </a:r>
            <a:endParaRPr lang="en-US" dirty="0">
              <a:solidFill>
                <a:srgbClr val="FF0000"/>
              </a:solidFill>
            </a:endParaRPr>
          </a:p>
        </p:txBody>
      </p:sp>
      <p:sp>
        <p:nvSpPr>
          <p:cNvPr id="9" name="Rectangle 8"/>
          <p:cNvSpPr/>
          <p:nvPr/>
        </p:nvSpPr>
        <p:spPr>
          <a:xfrm>
            <a:off x="1115720" y="1788119"/>
            <a:ext cx="3226092"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Pairwise correlations</a:t>
            </a:r>
            <a:endParaRPr lang="en-US" dirty="0"/>
          </a:p>
        </p:txBody>
      </p:sp>
      <p:sp>
        <p:nvSpPr>
          <p:cNvPr id="10" name="Rectangle 9"/>
          <p:cNvSpPr/>
          <p:nvPr/>
        </p:nvSpPr>
        <p:spPr>
          <a:xfrm>
            <a:off x="1166785" y="4325982"/>
            <a:ext cx="3226092"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smtClean="0"/>
              <a:t>VIF</a:t>
            </a:r>
            <a:endParaRPr lang="en-US" dirty="0"/>
          </a:p>
        </p:txBody>
      </p:sp>
    </p:spTree>
    <p:extLst>
      <p:ext uri="{BB962C8B-B14F-4D97-AF65-F5344CB8AC3E}">
        <p14:creationId xmlns:p14="http://schemas.microsoft.com/office/powerpoint/2010/main" val="12205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Diagnostic plots </a:t>
            </a:r>
            <a:r>
              <a:rPr lang="en-US" dirty="0" smtClean="0"/>
              <a:t>(</a:t>
            </a:r>
            <a:r>
              <a:rPr lang="en-US" i="1" dirty="0" smtClean="0"/>
              <a:t>problematic!</a:t>
            </a:r>
            <a:r>
              <a:rPr lang="en-US" dirty="0" smtClean="0"/>
              <a:t>)</a:t>
            </a:r>
            <a:endParaRPr lang="en-US" dirty="0"/>
          </a:p>
        </p:txBody>
      </p:sp>
      <p:pic>
        <p:nvPicPr>
          <p:cNvPr id="5" name="Content Placeholder 4"/>
          <p:cNvPicPr>
            <a:picLocks noGrp="1" noChangeAspect="1"/>
          </p:cNvPicPr>
          <p:nvPr>
            <p:ph idx="1"/>
          </p:nvPr>
        </p:nvPicPr>
        <p:blipFill>
          <a:blip r:embed="rId2"/>
          <a:stretch>
            <a:fillRect/>
          </a:stretch>
        </p:blipFill>
        <p:spPr>
          <a:xfrm>
            <a:off x="6588143" y="3495167"/>
            <a:ext cx="4686520" cy="2895600"/>
          </a:xfrm>
          <a:prstGeom prst="rect">
            <a:avLst/>
          </a:prstGeom>
        </p:spPr>
      </p:pic>
      <p:pic>
        <p:nvPicPr>
          <p:cNvPr id="4" name="Picture 3"/>
          <p:cNvPicPr>
            <a:picLocks noChangeAspect="1"/>
          </p:cNvPicPr>
          <p:nvPr/>
        </p:nvPicPr>
        <p:blipFill>
          <a:blip r:embed="rId3"/>
          <a:stretch>
            <a:fillRect/>
          </a:stretch>
        </p:blipFill>
        <p:spPr>
          <a:xfrm>
            <a:off x="1117309" y="3495167"/>
            <a:ext cx="4686520" cy="2895600"/>
          </a:xfrm>
          <a:prstGeom prst="rect">
            <a:avLst/>
          </a:prstGeom>
        </p:spPr>
      </p:pic>
      <p:sp>
        <p:nvSpPr>
          <p:cNvPr id="6" name="Rectangle 5"/>
          <p:cNvSpPr/>
          <p:nvPr/>
        </p:nvSpPr>
        <p:spPr>
          <a:xfrm>
            <a:off x="1126607" y="1648508"/>
            <a:ext cx="10366941" cy="1846659"/>
          </a:xfrm>
          <a:prstGeom prst="rect">
            <a:avLst/>
          </a:prstGeom>
        </p:spPr>
        <p:txBody>
          <a:bodyPr wrap="none">
            <a:spAutoFit/>
          </a:bodyPr>
          <a:lstStyle/>
          <a:p>
            <a:r>
              <a:rPr lang="en-US" dirty="0" smtClean="0"/>
              <a:t>Shapiro-Wilk test p-value: 2.108e-07</a:t>
            </a:r>
          </a:p>
          <a:p>
            <a:endParaRPr lang="en-US" sz="1000" dirty="0"/>
          </a:p>
          <a:p>
            <a:r>
              <a:rPr lang="en-US" dirty="0" smtClean="0"/>
              <a:t>Normality and Equal variance assumptions are </a:t>
            </a:r>
            <a:r>
              <a:rPr lang="en-US" u="sng" dirty="0" smtClean="0"/>
              <a:t>not met</a:t>
            </a:r>
            <a:r>
              <a:rPr lang="en-US" dirty="0" smtClean="0"/>
              <a:t>, and there is </a:t>
            </a:r>
          </a:p>
          <a:p>
            <a:r>
              <a:rPr lang="en-US" dirty="0" smtClean="0"/>
              <a:t>a strange line in the residual vs fitted graph</a:t>
            </a:r>
            <a:r>
              <a:rPr lang="en-US" dirty="0" smtClean="0"/>
              <a:t>.</a:t>
            </a:r>
            <a:r>
              <a:rPr lang="en-US" dirty="0"/>
              <a:t> </a:t>
            </a:r>
            <a:endParaRPr lang="en-US" dirty="0" smtClean="0"/>
          </a:p>
          <a:p>
            <a:endParaRPr lang="en-US" sz="800" dirty="0" smtClean="0"/>
          </a:p>
          <a:p>
            <a:r>
              <a:rPr lang="en-US" dirty="0" smtClean="0"/>
              <a:t>Need y transformations</a:t>
            </a:r>
          </a:p>
        </p:txBody>
      </p:sp>
    </p:spTree>
    <p:extLst>
      <p:ext uri="{BB962C8B-B14F-4D97-AF65-F5344CB8AC3E}">
        <p14:creationId xmlns:p14="http://schemas.microsoft.com/office/powerpoint/2010/main" val="44647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TF02787940.potx" id="{F769AD3B-90E4-4F81-9CF2-8BD9F607FEC3}" vid="{18F656D2-BE2F-4155-8430-D393897A45F9}"/>
    </a:ext>
  </a:extLst>
</a:theme>
</file>

<file path=ppt/theme/theme2.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301D382-32B0-43EE-932C-28906AF37617}">
  <ds:schemaRefs>
    <ds:schemaRef ds:uri="http://www.w3.org/XML/1998/namespace"/>
    <ds:schemaRef ds:uri="http://purl.org/dc/term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4873beb7-5857-4685-be1f-d57550cc96cc"/>
    <ds:schemaRef ds:uri="http://purl.org/dc/dcmitype/"/>
  </ds:schemaRefs>
</ds:datastoreItem>
</file>

<file path=customXml/itemProps2.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B558C7-619B-49BE-9097-7FCBDADD4E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bookstack presentation (widescreen)</Template>
  <TotalTime>4496</TotalTime>
  <Words>1141</Words>
  <Application>Microsoft Macintosh PowerPoint</Application>
  <PresentationFormat>Custom</PresentationFormat>
  <Paragraphs>104</Paragraphs>
  <Slides>24</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Cambria Math</vt:lpstr>
      <vt:lpstr>Century Gothic</vt:lpstr>
      <vt:lpstr>Mangal</vt:lpstr>
      <vt:lpstr>幼圆</vt:lpstr>
      <vt:lpstr>Arial</vt:lpstr>
      <vt:lpstr>Books 16x9</vt:lpstr>
      <vt:lpstr>Grades and Alcohol</vt:lpstr>
      <vt:lpstr>Our dataset</vt:lpstr>
      <vt:lpstr>Outline</vt:lpstr>
      <vt:lpstr>PART A: What predicts our grades?</vt:lpstr>
      <vt:lpstr>Data Exploration</vt:lpstr>
      <vt:lpstr>Examples of plots</vt:lpstr>
      <vt:lpstr>Data Exploration</vt:lpstr>
      <vt:lpstr>Testing for collinearity</vt:lpstr>
      <vt:lpstr>Diagnostic plots (problematic!)</vt:lpstr>
      <vt:lpstr>What was the problem?</vt:lpstr>
      <vt:lpstr>Diagnostic plots (fixed)</vt:lpstr>
      <vt:lpstr>Testing for outliers</vt:lpstr>
      <vt:lpstr>Model Selection </vt:lpstr>
      <vt:lpstr>Best model selection </vt:lpstr>
      <vt:lpstr>The four models</vt:lpstr>
      <vt:lpstr>Diagnostic plots of the four models</vt:lpstr>
      <vt:lpstr>Which one is the best one?</vt:lpstr>
      <vt:lpstr>PART B: If we drink Alcohol often….</vt:lpstr>
      <vt:lpstr>Alcohol consumption distribution</vt:lpstr>
      <vt:lpstr>G3 ~ DWalc</vt:lpstr>
      <vt:lpstr>Ho: Alcohol = 0 vs H1: Alcohol ≠ 0</vt:lpstr>
      <vt:lpstr>Add a Slide Title - 1</vt:lpstr>
      <vt:lpstr>Limitations and Further Research</vt:lpstr>
      <vt:lpstr>PowerPoint Presentation</vt:lpstr>
    </vt:vector>
  </TitlesOfParts>
  <Company>Penn State University</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Alcohol</dc:title>
  <dc:creator>Jing Hu</dc:creator>
  <cp:lastModifiedBy>wenrui cai</cp:lastModifiedBy>
  <cp:revision>53</cp:revision>
  <dcterms:created xsi:type="dcterms:W3CDTF">2017-12-03T01:27:58Z</dcterms:created>
  <dcterms:modified xsi:type="dcterms:W3CDTF">2017-12-08T21:20:13Z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